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66" r:id="rId3"/>
    <p:sldId id="409" r:id="rId5"/>
    <p:sldId id="8697" r:id="rId6"/>
    <p:sldId id="8698" r:id="rId7"/>
    <p:sldId id="8699" r:id="rId8"/>
    <p:sldId id="8683" r:id="rId9"/>
    <p:sldId id="8684" r:id="rId10"/>
    <p:sldId id="8710" r:id="rId11"/>
    <p:sldId id="8685" r:id="rId12"/>
    <p:sldId id="8686" r:id="rId13"/>
    <p:sldId id="8687" r:id="rId14"/>
    <p:sldId id="8648" r:id="rId15"/>
    <p:sldId id="8711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EEEE"/>
    <a:srgbClr val="A8B6A9"/>
    <a:srgbClr val="C7C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84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333706AF-41A8-48DB-B8C1-340625294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45FC105-002F-4227-A3CD-22493B4A9C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image" Target="../media/image3.png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../media/image1.jpe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2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image" Target="../media/image3.png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image" Target="../media/image2.png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image" Target="../media/image2.png"/><Relationship Id="rId2" Type="http://schemas.openxmlformats.org/officeDocument/2006/relationships/tags" Target="../tags/tag113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image" Target="../media/image2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image" Target="../media/image2.png"/><Relationship Id="rId2" Type="http://schemas.openxmlformats.org/officeDocument/2006/relationships/tags" Target="../tags/tag131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image" Target="../media/image4.png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1.jpe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image" Target="../media/image2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2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image" Target="../media/image2.pn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image" Target="../media/image3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 descr="图片包含 墙壁, 物体, 室内&#10;&#10;自动生成的说明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任意多边形: 形状 7"/>
            <p:cNvSpPr/>
            <p:nvPr userDrawn="1">
              <p:custDataLst>
                <p:tags r:id="rId5"/>
              </p:custDataLst>
            </p:nvPr>
          </p:nvSpPr>
          <p:spPr>
            <a:xfrm>
              <a:off x="3375449" y="1876425"/>
              <a:ext cx="3630574" cy="2533650"/>
            </a:xfrm>
            <a:custGeom>
              <a:avLst/>
              <a:gdLst>
                <a:gd name="connsiteX0" fmla="*/ 0 w 3467100"/>
                <a:gd name="connsiteY0" fmla="*/ 723900 h 2514600"/>
                <a:gd name="connsiteX1" fmla="*/ 0 w 3467100"/>
                <a:gd name="connsiteY1" fmla="*/ 0 h 2514600"/>
                <a:gd name="connsiteX2" fmla="*/ 3467100 w 3467100"/>
                <a:gd name="connsiteY2" fmla="*/ 0 h 2514600"/>
                <a:gd name="connsiteX3" fmla="*/ 3467100 w 3467100"/>
                <a:gd name="connsiteY3" fmla="*/ 2514600 h 2514600"/>
                <a:gd name="connsiteX4" fmla="*/ 38100 w 3467100"/>
                <a:gd name="connsiteY4" fmla="*/ 2514600 h 2514600"/>
                <a:gd name="connsiteX5" fmla="*/ 38100 w 3467100"/>
                <a:gd name="connsiteY5" fmla="*/ 2019300 h 2514600"/>
                <a:gd name="connsiteX0-1" fmla="*/ 0 w 3475725"/>
                <a:gd name="connsiteY0-2" fmla="*/ 575982 h 2514600"/>
                <a:gd name="connsiteX1-3" fmla="*/ 8625 w 3475725"/>
                <a:gd name="connsiteY1-4" fmla="*/ 0 h 2514600"/>
                <a:gd name="connsiteX2-5" fmla="*/ 3475725 w 3475725"/>
                <a:gd name="connsiteY2-6" fmla="*/ 0 h 2514600"/>
                <a:gd name="connsiteX3-7" fmla="*/ 3475725 w 3475725"/>
                <a:gd name="connsiteY3-8" fmla="*/ 2514600 h 2514600"/>
                <a:gd name="connsiteX4-9" fmla="*/ 46725 w 3475725"/>
                <a:gd name="connsiteY4-10" fmla="*/ 2514600 h 2514600"/>
                <a:gd name="connsiteX5-11" fmla="*/ 46725 w 3475725"/>
                <a:gd name="connsiteY5-12" fmla="*/ 2019300 h 2514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475725" h="2514600">
                  <a:moveTo>
                    <a:pt x="0" y="575982"/>
                  </a:moveTo>
                  <a:lnTo>
                    <a:pt x="8625" y="0"/>
                  </a:lnTo>
                  <a:lnTo>
                    <a:pt x="3475725" y="0"/>
                  </a:lnTo>
                  <a:lnTo>
                    <a:pt x="3475725" y="2514600"/>
                  </a:lnTo>
                  <a:lnTo>
                    <a:pt x="46725" y="2514600"/>
                  </a:lnTo>
                  <a:lnTo>
                    <a:pt x="46725" y="201930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1720215" y="2459990"/>
            <a:ext cx="5095875" cy="922020"/>
          </a:xfrm>
        </p:spPr>
        <p:txBody>
          <a:bodyPr lIns="90170" tIns="46990" rIns="90170" bIns="46990" anchor="b" anchorCtr="0">
            <a:normAutofit/>
          </a:bodyPr>
          <a:lstStyle>
            <a:lvl1pPr algn="l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1720215" y="3427730"/>
            <a:ext cx="5095875" cy="476885"/>
          </a:xfrm>
        </p:spPr>
        <p:txBody>
          <a:bodyPr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44119" y="120144"/>
            <a:ext cx="11755081" cy="6762882"/>
            <a:chOff x="144119" y="120144"/>
            <a:chExt cx="11755081" cy="6762882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>
              <p:custDataLst>
                <p:tags r:id="rId4"/>
              </p:custDataLst>
            </p:nvPr>
          </p:nvSpPr>
          <p:spPr>
            <a:xfrm>
              <a:off x="144119" y="120144"/>
              <a:ext cx="328578" cy="327532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pic>
          <p:nvPicPr>
            <p:cNvPr id="17" name="图片 16" descr="图片包含 墙壁, 物体, 室内&#10;&#10;自动生成的说明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1228292" y="5740400"/>
              <a:ext cx="594708" cy="1142626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 descr="图片包含 墙壁, 物体, 室内&#10;&#10;自动生成的说明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任意多边形: 形状 6"/>
            <p:cNvSpPr/>
            <p:nvPr userDrawn="1">
              <p:custDataLst>
                <p:tags r:id="rId5"/>
              </p:custDataLst>
            </p:nvPr>
          </p:nvSpPr>
          <p:spPr>
            <a:xfrm>
              <a:off x="3375449" y="1876425"/>
              <a:ext cx="3630574" cy="2533650"/>
            </a:xfrm>
            <a:custGeom>
              <a:avLst/>
              <a:gdLst>
                <a:gd name="connsiteX0" fmla="*/ 0 w 3467100"/>
                <a:gd name="connsiteY0" fmla="*/ 723900 h 2514600"/>
                <a:gd name="connsiteX1" fmla="*/ 0 w 3467100"/>
                <a:gd name="connsiteY1" fmla="*/ 0 h 2514600"/>
                <a:gd name="connsiteX2" fmla="*/ 3467100 w 3467100"/>
                <a:gd name="connsiteY2" fmla="*/ 0 h 2514600"/>
                <a:gd name="connsiteX3" fmla="*/ 3467100 w 3467100"/>
                <a:gd name="connsiteY3" fmla="*/ 2514600 h 2514600"/>
                <a:gd name="connsiteX4" fmla="*/ 38100 w 3467100"/>
                <a:gd name="connsiteY4" fmla="*/ 2514600 h 2514600"/>
                <a:gd name="connsiteX5" fmla="*/ 38100 w 3467100"/>
                <a:gd name="connsiteY5" fmla="*/ 2019300 h 2514600"/>
                <a:gd name="connsiteX0-1" fmla="*/ 0 w 3475725"/>
                <a:gd name="connsiteY0-2" fmla="*/ 575982 h 2514600"/>
                <a:gd name="connsiteX1-3" fmla="*/ 8625 w 3475725"/>
                <a:gd name="connsiteY1-4" fmla="*/ 0 h 2514600"/>
                <a:gd name="connsiteX2-5" fmla="*/ 3475725 w 3475725"/>
                <a:gd name="connsiteY2-6" fmla="*/ 0 h 2514600"/>
                <a:gd name="connsiteX3-7" fmla="*/ 3475725 w 3475725"/>
                <a:gd name="connsiteY3-8" fmla="*/ 2514600 h 2514600"/>
                <a:gd name="connsiteX4-9" fmla="*/ 46725 w 3475725"/>
                <a:gd name="connsiteY4-10" fmla="*/ 2514600 h 2514600"/>
                <a:gd name="connsiteX5-11" fmla="*/ 46725 w 3475725"/>
                <a:gd name="connsiteY5-12" fmla="*/ 2019300 h 2514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475725" h="2514600">
                  <a:moveTo>
                    <a:pt x="0" y="575982"/>
                  </a:moveTo>
                  <a:lnTo>
                    <a:pt x="8625" y="0"/>
                  </a:lnTo>
                  <a:lnTo>
                    <a:pt x="3475725" y="0"/>
                  </a:lnTo>
                  <a:lnTo>
                    <a:pt x="3475725" y="2514600"/>
                  </a:lnTo>
                  <a:lnTo>
                    <a:pt x="46725" y="2514600"/>
                  </a:lnTo>
                  <a:lnTo>
                    <a:pt x="46725" y="201930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accent6"/>
                  </a:solidFill>
                </a:ln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720407" y="2505672"/>
            <a:ext cx="3630574" cy="923328"/>
          </a:xfrm>
        </p:spPr>
        <p:txBody>
          <a:bodyPr vert="horz" lIns="90170" tIns="46990" rIns="9017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720408" y="3508417"/>
            <a:ext cx="3630573" cy="432407"/>
          </a:xfrm>
        </p:spPr>
        <p:txBody>
          <a:bodyPr lIns="90170" tIns="0" rIns="90170" bIns="46990"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44119" y="120144"/>
            <a:ext cx="11853481" cy="6762882"/>
            <a:chOff x="144119" y="120144"/>
            <a:chExt cx="11853481" cy="6762882"/>
          </a:xfrm>
        </p:grpSpPr>
        <p:sp>
          <p:nvSpPr>
            <p:cNvPr id="10" name="矩形 9"/>
            <p:cNvSpPr/>
            <p:nvPr userDrawn="1">
              <p:custDataLst>
                <p:tags r:id="rId3"/>
              </p:custDataLst>
            </p:nvPr>
          </p:nvSpPr>
          <p:spPr>
            <a:xfrm>
              <a:off x="144119" y="120144"/>
              <a:ext cx="328578" cy="327532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pic>
          <p:nvPicPr>
            <p:cNvPr id="11" name="图片 10" descr="图片包含 墙壁, 物体, 室内&#10;&#10;自动生成的说明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463683" y="5857200"/>
              <a:ext cx="533917" cy="10258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r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44119" y="120144"/>
            <a:ext cx="11755081" cy="6762882"/>
            <a:chOff x="144119" y="120144"/>
            <a:chExt cx="11755081" cy="6762882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144119" y="120144"/>
              <a:ext cx="328578" cy="327532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pic>
          <p:nvPicPr>
            <p:cNvPr id="13" name="图片 12" descr="图片包含 墙壁, 物体, 室内&#10;&#10;自动生成的说明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1228292" y="5740400"/>
              <a:ext cx="594708" cy="11426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9" name="矩形 18"/>
          <p:cNvSpPr/>
          <p:nvPr userDrawn="1">
            <p:custDataLst>
              <p:tags r:id="rId9"/>
            </p:custDataLst>
          </p:nvPr>
        </p:nvSpPr>
        <p:spPr>
          <a:xfrm>
            <a:off x="144119" y="120144"/>
            <a:ext cx="328578" cy="327532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20" name="图片 19" descr="图片包含 墙壁, 物体, 室内&#10;&#10;自动生成的说明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11463683" y="5857200"/>
            <a:ext cx="533917" cy="1025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/dow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包含 墙壁, 物体, 室内&#10;&#10;自动生成的说明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463683" y="5857200"/>
            <a:ext cx="533917" cy="1025826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" name="矩形 20"/>
          <p:cNvSpPr/>
          <p:nvPr userDrawn="1">
            <p:custDataLst>
              <p:tags r:id="rId11"/>
            </p:custDataLst>
          </p:nvPr>
        </p:nvSpPr>
        <p:spPr>
          <a:xfrm>
            <a:off x="4370317" y="-218984"/>
            <a:ext cx="3451366" cy="437967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wn/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28" name="图片 27" descr="图片包含 墙壁, 物体, 室内&#10;&#10;自动生成的说明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1463683" y="5857200"/>
            <a:ext cx="533917" cy="1025826"/>
          </a:xfrm>
          <a:prstGeom prst="rect">
            <a:avLst/>
          </a:prstGeom>
        </p:spPr>
      </p:pic>
      <p:sp>
        <p:nvSpPr>
          <p:cNvPr id="27" name="矩形 26"/>
          <p:cNvSpPr/>
          <p:nvPr userDrawn="1">
            <p:custDataLst>
              <p:tags r:id="rId5"/>
            </p:custDataLst>
          </p:nvPr>
        </p:nvSpPr>
        <p:spPr>
          <a:xfrm>
            <a:off x="4370317" y="-218984"/>
            <a:ext cx="3451366" cy="437967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墙壁, 物体, 室内&#10;&#10;自动生成的说明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463683" y="5857200"/>
            <a:ext cx="533917" cy="1025826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8" name="矩形 17"/>
          <p:cNvSpPr/>
          <p:nvPr userDrawn="1">
            <p:custDataLst>
              <p:tags r:id="rId13"/>
            </p:custDataLst>
          </p:nvPr>
        </p:nvSpPr>
        <p:spPr>
          <a:xfrm>
            <a:off x="202634" y="360743"/>
            <a:ext cx="192319" cy="191707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stba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>
            <a:off x="291534" y="316293"/>
            <a:ext cx="11553666" cy="6566733"/>
            <a:chOff x="291534" y="316293"/>
            <a:chExt cx="11553666" cy="6566733"/>
          </a:xfrm>
        </p:grpSpPr>
        <p:pic>
          <p:nvPicPr>
            <p:cNvPr id="17" name="图片 16" descr="图片包含 墙壁, 物体, 室内&#10;&#10;自动生成的说明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0820645" y="4914526"/>
              <a:ext cx="1024555" cy="19685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 userDrawn="1">
              <p:custDataLst>
                <p:tags r:id="rId6"/>
              </p:custDataLst>
            </p:nvPr>
          </p:nvSpPr>
          <p:spPr>
            <a:xfrm>
              <a:off x="291534" y="316293"/>
              <a:ext cx="939732" cy="936743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44119" y="120144"/>
            <a:ext cx="11853481" cy="6762882"/>
            <a:chOff x="144119" y="120144"/>
            <a:chExt cx="11853481" cy="6762882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144119" y="120144"/>
              <a:ext cx="328578" cy="327532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pic>
          <p:nvPicPr>
            <p:cNvPr id="9" name="图片 8" descr="图片包含 墙壁, 物体, 室内&#10;&#10;自动生成的说明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463683" y="5857200"/>
              <a:ext cx="533917" cy="10258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 descr="图片包含 墙壁, 物体, 室内&#10;&#10;自动生成的说明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任意多边形: 形状 7"/>
            <p:cNvSpPr/>
            <p:nvPr userDrawn="1">
              <p:custDataLst>
                <p:tags r:id="rId5"/>
              </p:custDataLst>
            </p:nvPr>
          </p:nvSpPr>
          <p:spPr>
            <a:xfrm>
              <a:off x="3375449" y="1876425"/>
              <a:ext cx="3630574" cy="2533650"/>
            </a:xfrm>
            <a:custGeom>
              <a:avLst/>
              <a:gdLst>
                <a:gd name="connsiteX0" fmla="*/ 0 w 3467100"/>
                <a:gd name="connsiteY0" fmla="*/ 723900 h 2514600"/>
                <a:gd name="connsiteX1" fmla="*/ 0 w 3467100"/>
                <a:gd name="connsiteY1" fmla="*/ 0 h 2514600"/>
                <a:gd name="connsiteX2" fmla="*/ 3467100 w 3467100"/>
                <a:gd name="connsiteY2" fmla="*/ 0 h 2514600"/>
                <a:gd name="connsiteX3" fmla="*/ 3467100 w 3467100"/>
                <a:gd name="connsiteY3" fmla="*/ 2514600 h 2514600"/>
                <a:gd name="connsiteX4" fmla="*/ 38100 w 3467100"/>
                <a:gd name="connsiteY4" fmla="*/ 2514600 h 2514600"/>
                <a:gd name="connsiteX5" fmla="*/ 38100 w 3467100"/>
                <a:gd name="connsiteY5" fmla="*/ 2019300 h 2514600"/>
                <a:gd name="connsiteX0-1" fmla="*/ 0 w 3475725"/>
                <a:gd name="connsiteY0-2" fmla="*/ 575982 h 2514600"/>
                <a:gd name="connsiteX1-3" fmla="*/ 8625 w 3475725"/>
                <a:gd name="connsiteY1-4" fmla="*/ 0 h 2514600"/>
                <a:gd name="connsiteX2-5" fmla="*/ 3475725 w 3475725"/>
                <a:gd name="connsiteY2-6" fmla="*/ 0 h 2514600"/>
                <a:gd name="connsiteX3-7" fmla="*/ 3475725 w 3475725"/>
                <a:gd name="connsiteY3-8" fmla="*/ 2514600 h 2514600"/>
                <a:gd name="connsiteX4-9" fmla="*/ 46725 w 3475725"/>
                <a:gd name="connsiteY4-10" fmla="*/ 2514600 h 2514600"/>
                <a:gd name="connsiteX5-11" fmla="*/ 46725 w 3475725"/>
                <a:gd name="connsiteY5-12" fmla="*/ 2019300 h 2514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475725" h="2514600">
                  <a:moveTo>
                    <a:pt x="0" y="575982"/>
                  </a:moveTo>
                  <a:lnTo>
                    <a:pt x="8625" y="0"/>
                  </a:lnTo>
                  <a:lnTo>
                    <a:pt x="3475725" y="0"/>
                  </a:lnTo>
                  <a:lnTo>
                    <a:pt x="3475725" y="2514600"/>
                  </a:lnTo>
                  <a:lnTo>
                    <a:pt x="46725" y="2514600"/>
                  </a:lnTo>
                  <a:lnTo>
                    <a:pt x="46725" y="201930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4260921" y="2670630"/>
            <a:ext cx="2539929" cy="975668"/>
          </a:xfrm>
        </p:spPr>
        <p:txBody>
          <a:bodyPr lIns="90170" tIns="46990" rIns="90170" bIns="46990" anchor="ctr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44119" y="120144"/>
            <a:ext cx="11853481" cy="6762882"/>
            <a:chOff x="144119" y="120144"/>
            <a:chExt cx="11853481" cy="6762882"/>
          </a:xfrm>
        </p:grpSpPr>
        <p:sp>
          <p:nvSpPr>
            <p:cNvPr id="13" name="矩形 12"/>
            <p:cNvSpPr/>
            <p:nvPr userDrawn="1">
              <p:custDataLst>
                <p:tags r:id="rId3"/>
              </p:custDataLst>
            </p:nvPr>
          </p:nvSpPr>
          <p:spPr>
            <a:xfrm>
              <a:off x="144119" y="120144"/>
              <a:ext cx="328578" cy="327532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pic>
          <p:nvPicPr>
            <p:cNvPr id="14" name="图片 13" descr="图片包含 墙壁, 物体, 室内&#10;&#10;自动生成的说明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463683" y="5857200"/>
              <a:ext cx="533917" cy="10258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144119" y="120144"/>
            <a:ext cx="11853481" cy="6762882"/>
            <a:chOff x="144119" y="120144"/>
            <a:chExt cx="11853481" cy="6762882"/>
          </a:xfrm>
        </p:grpSpPr>
        <p:sp>
          <p:nvSpPr>
            <p:cNvPr id="18" name="矩形 17"/>
            <p:cNvSpPr/>
            <p:nvPr userDrawn="1">
              <p:custDataLst>
                <p:tags r:id="rId3"/>
              </p:custDataLst>
            </p:nvPr>
          </p:nvSpPr>
          <p:spPr>
            <a:xfrm>
              <a:off x="144119" y="120144"/>
              <a:ext cx="328578" cy="327532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pic>
          <p:nvPicPr>
            <p:cNvPr id="19" name="图片 18" descr="图片包含 墙壁, 物体, 室内&#10;&#10;自动生成的说明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463683" y="5857200"/>
              <a:ext cx="533917" cy="10258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44119" y="120144"/>
            <a:ext cx="11853481" cy="6762882"/>
            <a:chOff x="144119" y="120144"/>
            <a:chExt cx="11853481" cy="6762882"/>
          </a:xfrm>
        </p:grpSpPr>
        <p:sp>
          <p:nvSpPr>
            <p:cNvPr id="17" name="矩形 16"/>
            <p:cNvSpPr/>
            <p:nvPr userDrawn="1">
              <p:custDataLst>
                <p:tags r:id="rId3"/>
              </p:custDataLst>
            </p:nvPr>
          </p:nvSpPr>
          <p:spPr>
            <a:xfrm>
              <a:off x="144119" y="120144"/>
              <a:ext cx="328578" cy="327532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pic>
          <p:nvPicPr>
            <p:cNvPr id="18" name="图片 17" descr="图片包含 墙壁, 物体, 室内&#10;&#10;自动生成的说明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463683" y="5857200"/>
              <a:ext cx="533917" cy="10258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44119" y="120144"/>
            <a:ext cx="11853481" cy="6762882"/>
            <a:chOff x="144119" y="120144"/>
            <a:chExt cx="11853481" cy="6762882"/>
          </a:xfrm>
        </p:grpSpPr>
        <p:sp>
          <p:nvSpPr>
            <p:cNvPr id="13" name="矩形 12"/>
            <p:cNvSpPr/>
            <p:nvPr userDrawn="1">
              <p:custDataLst>
                <p:tags r:id="rId3"/>
              </p:custDataLst>
            </p:nvPr>
          </p:nvSpPr>
          <p:spPr>
            <a:xfrm>
              <a:off x="144119" y="120144"/>
              <a:ext cx="328578" cy="327532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pic>
          <p:nvPicPr>
            <p:cNvPr id="14" name="图片 13" descr="图片包含 墙壁, 物体, 室内&#10;&#10;自动生成的说明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463683" y="5857200"/>
              <a:ext cx="533917" cy="10258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44119" y="120144"/>
            <a:ext cx="11755081" cy="6762882"/>
            <a:chOff x="144119" y="120144"/>
            <a:chExt cx="11755081" cy="6762882"/>
          </a:xfrm>
        </p:grpSpPr>
        <p:sp>
          <p:nvSpPr>
            <p:cNvPr id="17" name="矩形 1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>
              <p:custDataLst>
                <p:tags r:id="rId4"/>
              </p:custDataLst>
            </p:nvPr>
          </p:nvSpPr>
          <p:spPr>
            <a:xfrm>
              <a:off x="144119" y="120144"/>
              <a:ext cx="328578" cy="327532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pic>
          <p:nvPicPr>
            <p:cNvPr id="19" name="图片 18" descr="图片包含 墙壁, 物体, 室内&#10;&#10;自动生成的说明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1228292" y="5740400"/>
              <a:ext cx="594708" cy="1142626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5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15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0.xml"/><Relationship Id="rId3" Type="http://schemas.openxmlformats.org/officeDocument/2006/relationships/tags" Target="../tags/tag175.xml"/><Relationship Id="rId2" Type="http://schemas.openxmlformats.org/officeDocument/2006/relationships/image" Target="../media/image5.png"/><Relationship Id="rId1" Type="http://schemas.openxmlformats.org/officeDocument/2006/relationships/tags" Target="../tags/tag17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1.xml"/><Relationship Id="rId3" Type="http://schemas.openxmlformats.org/officeDocument/2006/relationships/tags" Target="../tags/tag177.xml"/><Relationship Id="rId2" Type="http://schemas.openxmlformats.org/officeDocument/2006/relationships/image" Target="../media/image5.png"/><Relationship Id="rId1" Type="http://schemas.openxmlformats.org/officeDocument/2006/relationships/tags" Target="../tags/tag17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7.xml"/><Relationship Id="rId5" Type="http://schemas.openxmlformats.org/officeDocument/2006/relationships/themeOverride" Target="../theme/themeOverride12.xml"/><Relationship Id="rId4" Type="http://schemas.openxmlformats.org/officeDocument/2006/relationships/tags" Target="../tags/tag180.xml"/><Relationship Id="rId3" Type="http://schemas.openxmlformats.org/officeDocument/2006/relationships/image" Target="../media/image5.png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3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image" Target="../media/image5.png"/><Relationship Id="rId1" Type="http://schemas.openxmlformats.org/officeDocument/2006/relationships/tags" Target="../tags/tag18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159.xml"/><Relationship Id="rId2" Type="http://schemas.openxmlformats.org/officeDocument/2006/relationships/image" Target="../media/image5.png"/><Relationship Id="rId1" Type="http://schemas.openxmlformats.org/officeDocument/2006/relationships/tags" Target="../tags/tag158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161.xml"/><Relationship Id="rId2" Type="http://schemas.openxmlformats.org/officeDocument/2006/relationships/image" Target="../media/image5.png"/><Relationship Id="rId1" Type="http://schemas.openxmlformats.org/officeDocument/2006/relationships/tags" Target="../tags/tag160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4.xml"/><Relationship Id="rId3" Type="http://schemas.openxmlformats.org/officeDocument/2006/relationships/tags" Target="../tags/tag163.xml"/><Relationship Id="rId2" Type="http://schemas.openxmlformats.org/officeDocument/2006/relationships/image" Target="../media/image5.png"/><Relationship Id="rId1" Type="http://schemas.openxmlformats.org/officeDocument/2006/relationships/tags" Target="../tags/tag16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5.xml"/><Relationship Id="rId3" Type="http://schemas.openxmlformats.org/officeDocument/2006/relationships/tags" Target="../tags/tag165.xml"/><Relationship Id="rId2" Type="http://schemas.openxmlformats.org/officeDocument/2006/relationships/image" Target="../media/image5.png"/><Relationship Id="rId1" Type="http://schemas.openxmlformats.org/officeDocument/2006/relationships/tags" Target="../tags/tag16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6.xml"/><Relationship Id="rId3" Type="http://schemas.openxmlformats.org/officeDocument/2006/relationships/tags" Target="../tags/tag167.xml"/><Relationship Id="rId2" Type="http://schemas.openxmlformats.org/officeDocument/2006/relationships/image" Target="../media/image5.png"/><Relationship Id="rId1" Type="http://schemas.openxmlformats.org/officeDocument/2006/relationships/tags" Target="../tags/tag16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7.xml"/><Relationship Id="rId3" Type="http://schemas.openxmlformats.org/officeDocument/2006/relationships/tags" Target="../tags/tag169.xml"/><Relationship Id="rId2" Type="http://schemas.openxmlformats.org/officeDocument/2006/relationships/image" Target="../media/image5.png"/><Relationship Id="rId1" Type="http://schemas.openxmlformats.org/officeDocument/2006/relationships/tags" Target="../tags/tag16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8.xml"/><Relationship Id="rId3" Type="http://schemas.openxmlformats.org/officeDocument/2006/relationships/tags" Target="../tags/tag171.xml"/><Relationship Id="rId2" Type="http://schemas.openxmlformats.org/officeDocument/2006/relationships/image" Target="../media/image5.png"/><Relationship Id="rId1" Type="http://schemas.openxmlformats.org/officeDocument/2006/relationships/tags" Target="../tags/tag17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9.xml"/><Relationship Id="rId3" Type="http://schemas.openxmlformats.org/officeDocument/2006/relationships/tags" Target="../tags/tag173.xml"/><Relationship Id="rId2" Type="http://schemas.openxmlformats.org/officeDocument/2006/relationships/image" Target="../media/image5.png"/><Relationship Id="rId1" Type="http://schemas.openxmlformats.org/officeDocument/2006/relationships/tags" Target="../tags/tag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ovo Logotipo ICONE DGEM AZU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45" y="148590"/>
            <a:ext cx="1092835" cy="9645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839470"/>
            <a:ext cx="8976360" cy="3924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 de Texto 6"/>
          <p:cNvSpPr txBox="1"/>
          <p:nvPr/>
        </p:nvSpPr>
        <p:spPr>
          <a:xfrm>
            <a:off x="1696720" y="4897755"/>
            <a:ext cx="8976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pt-BR" sz="32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“Plantando Igrejas em Todo o Brasil e no Mundo!”</a:t>
            </a:r>
            <a:endParaRPr lang="en-US" altLang="pt-BR" sz="3200" b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3365" y="165100"/>
            <a:ext cx="7242175" cy="1296035"/>
          </a:xfrm>
        </p:spPr>
        <p:txBody>
          <a:bodyPr>
            <a:normAutofit/>
          </a:bodyPr>
          <a:lstStyle/>
          <a:p>
            <a:r>
              <a:rPr lang="pt-BR" sz="3200" u="sng"/>
              <a:t>Justificativa e Chamada de Fé</a:t>
            </a:r>
            <a:endParaRPr lang="pt-BR" sz="3200" i="1" u="sng"/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5" y="443230"/>
            <a:ext cx="1389380" cy="122682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383540" y="1629410"/>
            <a:ext cx="711200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pt-BR" sz="2400"/>
              <a:t>O Programa Avan</a:t>
            </a:r>
            <a:r>
              <a:rPr lang="en-US" altLang="en-US" sz="2400"/>
              <a:t>ç</a:t>
            </a:r>
            <a:r>
              <a:rPr lang="en-US" altLang="pt-BR" sz="2400"/>
              <a:t>a Avivamento surge como uma chamada de f</a:t>
            </a:r>
            <a:r>
              <a:rPr lang="en-US" altLang="en-US" sz="2400"/>
              <a:t>é</a:t>
            </a:r>
            <a:r>
              <a:rPr lang="en-US" altLang="pt-BR" sz="2400"/>
              <a:t>, motivando os </a:t>
            </a:r>
            <a:r>
              <a:rPr lang="en-US" altLang="en-US" sz="2400"/>
              <a:t>ó</a:t>
            </a:r>
            <a:r>
              <a:rPr lang="en-US" altLang="pt-BR" sz="2400"/>
              <a:t>rg</a:t>
            </a:r>
            <a:r>
              <a:rPr lang="en-US" altLang="en-US" sz="2400"/>
              <a:t>ã</a:t>
            </a:r>
            <a:r>
              <a:rPr lang="en-US" altLang="pt-BR" sz="2400"/>
              <a:t>os gerais, as igrejas e os membros a participarem de uma </a:t>
            </a:r>
            <a:r>
              <a:rPr lang="en-US" altLang="pt-BR" sz="2400" b="1">
                <a:solidFill>
                  <a:srgbClr val="FF0000"/>
                </a:solidFill>
              </a:rPr>
              <a:t>oferta sacrificial</a:t>
            </a:r>
            <a:r>
              <a:rPr lang="en-US" altLang="pt-BR" sz="2400"/>
              <a:t>, com o prop</a:t>
            </a:r>
            <a:r>
              <a:rPr lang="en-US" altLang="en-US" sz="2400"/>
              <a:t>ó</a:t>
            </a:r>
            <a:r>
              <a:rPr lang="en-US" altLang="pt-BR" sz="2400"/>
              <a:t>sito de acelerar a planta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de novas igrejas e o envio de obreiros. </a:t>
            </a:r>
            <a:endParaRPr lang="en-US" altLang="pt-BR" sz="2400"/>
          </a:p>
          <a:p>
            <a:pPr algn="ctr"/>
            <a:endParaRPr lang="en-US" altLang="pt-BR" sz="2400"/>
          </a:p>
          <a:p>
            <a:pPr algn="ctr"/>
            <a:r>
              <a:rPr lang="en-US" altLang="pt-BR" sz="2400"/>
              <a:t>O plano ser</a:t>
            </a:r>
            <a:r>
              <a:rPr lang="en-US" altLang="en-US" sz="2400"/>
              <a:t>á</a:t>
            </a:r>
            <a:r>
              <a:rPr lang="en-US" altLang="pt-BR" sz="2400"/>
              <a:t> estabelecido para </a:t>
            </a:r>
            <a:r>
              <a:rPr lang="en-US" altLang="pt-BR" sz="2400" b="1">
                <a:solidFill>
                  <a:srgbClr val="FF0000"/>
                </a:solidFill>
              </a:rPr>
              <a:t>tr</a:t>
            </a:r>
            <a:r>
              <a:rPr lang="en-US" altLang="en-US" sz="2400" b="1">
                <a:solidFill>
                  <a:srgbClr val="FF0000"/>
                </a:solidFill>
              </a:rPr>
              <a:t>ê</a:t>
            </a:r>
            <a:r>
              <a:rPr lang="en-US" altLang="pt-BR" sz="2400" b="1">
                <a:solidFill>
                  <a:srgbClr val="FF0000"/>
                </a:solidFill>
              </a:rPr>
              <a:t>s anos</a:t>
            </a:r>
            <a:r>
              <a:rPr lang="en-US" altLang="pt-BR" sz="2400"/>
              <a:t>, de forma que se possa garantir assim a execu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dentro do per</a:t>
            </a:r>
            <a:r>
              <a:rPr lang="en-US" altLang="en-US" sz="2400"/>
              <a:t>í</a:t>
            </a:r>
            <a:r>
              <a:rPr lang="en-US" altLang="pt-BR" sz="2400"/>
              <a:t>odo da atual gest</a:t>
            </a:r>
            <a:r>
              <a:rPr lang="en-US" altLang="en-US" sz="2400"/>
              <a:t>ã</a:t>
            </a:r>
            <a:r>
              <a:rPr lang="en-US" altLang="pt-BR" sz="2400"/>
              <a:t>o, sem comprometer a continuidade futura.</a:t>
            </a:r>
            <a:endParaRPr lang="en-US" altLang="pt-BR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0205" y="300990"/>
            <a:ext cx="8989695" cy="1073785"/>
          </a:xfrm>
        </p:spPr>
        <p:txBody>
          <a:bodyPr>
            <a:normAutofit/>
          </a:bodyPr>
          <a:lstStyle/>
          <a:p>
            <a:pPr algn="l"/>
            <a:r>
              <a:rPr lang="pt-BR" sz="3200" u="sng"/>
              <a:t>Considerações Espirituais e realistas</a:t>
            </a:r>
            <a:endParaRPr lang="pt-BR" sz="3200" i="1" u="sng"/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5" y="443230"/>
            <a:ext cx="1389380" cy="122682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229870" y="1504950"/>
            <a:ext cx="7211695" cy="4540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pt-BR" sz="2400"/>
              <a:t>O avan</a:t>
            </a:r>
            <a:r>
              <a:rPr lang="en-US" altLang="en-US" sz="2400"/>
              <a:t>ç</a:t>
            </a:r>
            <a:r>
              <a:rPr lang="en-US" altLang="pt-BR" sz="2400"/>
              <a:t>o mission</a:t>
            </a:r>
            <a:r>
              <a:rPr lang="en-US" altLang="en-US" sz="2400"/>
              <a:t>á</a:t>
            </a:r>
            <a:r>
              <a:rPr lang="en-US" altLang="pt-BR" sz="2400"/>
              <a:t>rio requer planejamento estrat</a:t>
            </a:r>
            <a:r>
              <a:rPr lang="en-US" altLang="en-US" sz="2400"/>
              <a:t>é</a:t>
            </a:r>
            <a:r>
              <a:rPr lang="en-US" altLang="pt-BR" sz="2400"/>
              <a:t>gico, mas tamb</a:t>
            </a:r>
            <a:r>
              <a:rPr lang="en-US" altLang="en-US" sz="2400"/>
              <a:t>é</a:t>
            </a:r>
            <a:r>
              <a:rPr lang="en-US" altLang="pt-BR" sz="2400"/>
              <a:t>m depend</a:t>
            </a:r>
            <a:r>
              <a:rPr lang="en-US" altLang="en-US" sz="2400"/>
              <a:t>ê</a:t>
            </a:r>
            <a:r>
              <a:rPr lang="en-US" altLang="pt-BR" sz="2400"/>
              <a:t>ncia total do Esp</a:t>
            </a:r>
            <a:r>
              <a:rPr lang="en-US" altLang="en-US" sz="2400"/>
              <a:t>í</a:t>
            </a:r>
            <a:r>
              <a:rPr lang="en-US" altLang="pt-BR" sz="2400"/>
              <a:t>rito Santo.</a:t>
            </a:r>
            <a:endParaRPr lang="en-US" altLang="pt-BR" sz="2400"/>
          </a:p>
          <a:p>
            <a:pPr algn="ctr"/>
            <a:endParaRPr lang="en-US" altLang="pt-BR" sz="2400"/>
          </a:p>
          <a:p>
            <a:pPr algn="ctr"/>
            <a:r>
              <a:rPr lang="en-US" altLang="pt-BR" sz="2400"/>
              <a:t>H</a:t>
            </a:r>
            <a:r>
              <a:rPr lang="en-US" altLang="en-US" sz="2400"/>
              <a:t>á</a:t>
            </a:r>
            <a:r>
              <a:rPr lang="en-US" altLang="pt-BR" sz="2400"/>
              <a:t> fatores espirituais e humanos que transcendem o controle administrativo, e o </a:t>
            </a:r>
            <a:r>
              <a:rPr lang="en-US" altLang="en-US" sz="2400"/>
              <a:t>ê</a:t>
            </a:r>
            <a:r>
              <a:rPr lang="en-US" altLang="pt-BR" sz="2400"/>
              <a:t>xito de cada projeto depender</a:t>
            </a:r>
            <a:r>
              <a:rPr lang="en-US" altLang="en-US" sz="2400"/>
              <a:t>á</a:t>
            </a:r>
            <a:r>
              <a:rPr lang="en-US" altLang="pt-BR" sz="2400"/>
              <a:t> da gra</a:t>
            </a:r>
            <a:r>
              <a:rPr lang="en-US" altLang="en-US" sz="2400"/>
              <a:t>ç</a:t>
            </a:r>
            <a:r>
              <a:rPr lang="en-US" altLang="pt-BR" sz="2400"/>
              <a:t>a e dire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de Deus.</a:t>
            </a:r>
            <a:endParaRPr lang="en-US" altLang="pt-BR" sz="2400"/>
          </a:p>
          <a:p>
            <a:pPr algn="ctr"/>
            <a:endParaRPr lang="en-US" altLang="pt-BR" sz="2400"/>
          </a:p>
          <a:p>
            <a:pPr algn="ctr"/>
            <a:r>
              <a:rPr lang="en-US" altLang="pt-BR" sz="2400"/>
              <a:t>O verdadeiro sucesso mission</a:t>
            </a:r>
            <a:r>
              <a:rPr lang="en-US" altLang="en-US" sz="2400"/>
              <a:t>á</a:t>
            </a:r>
            <a:r>
              <a:rPr lang="en-US" altLang="pt-BR" sz="2400"/>
              <a:t>rio </a:t>
            </a:r>
            <a:r>
              <a:rPr lang="en-US" altLang="en-US" sz="2400"/>
              <a:t>é</a:t>
            </a:r>
            <a:r>
              <a:rPr lang="en-US" altLang="pt-BR" sz="2400"/>
              <a:t> medido n</a:t>
            </a:r>
            <a:r>
              <a:rPr lang="en-US" altLang="en-US" sz="2400"/>
              <a:t>ã</a:t>
            </a:r>
            <a:r>
              <a:rPr lang="en-US" altLang="pt-BR" sz="2400"/>
              <a:t>o apenas em n</a:t>
            </a:r>
            <a:r>
              <a:rPr lang="en-US" altLang="en-US" sz="2400"/>
              <a:t>ú</a:t>
            </a:r>
            <a:r>
              <a:rPr lang="en-US" altLang="pt-BR" sz="2400"/>
              <a:t>meros, mas em vidas transformadas e igrejas que refletem o car</a:t>
            </a:r>
            <a:r>
              <a:rPr lang="en-US" altLang="en-US" sz="2400"/>
              <a:t>á</a:t>
            </a:r>
            <a:r>
              <a:rPr lang="en-US" altLang="pt-BR" sz="2400"/>
              <a:t>ter de Cristo. </a:t>
            </a:r>
            <a:endParaRPr lang="en-US" altLang="pt-BR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9755" y="237490"/>
            <a:ext cx="11037570" cy="607060"/>
          </a:xfrm>
        </p:spPr>
        <p:txBody>
          <a:bodyPr/>
          <a:lstStyle/>
          <a:p>
            <a:r>
              <a:rPr lang="pt-BR" altLang="en-US" sz="3200" u="sng"/>
              <a:t>Conclusão</a:t>
            </a:r>
            <a:endParaRPr lang="pt-BR" altLang="en-US" sz="3200" u="sng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48615" y="1127125"/>
            <a:ext cx="11447780" cy="5343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 avan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ç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 mission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á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rio da Igreja Evang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é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lica Avivamento B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í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blico depende de vis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ã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 integrada, compromisso coletivo e forma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çã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 cont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í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nua de obreiros.</a:t>
            </a:r>
            <a:endParaRPr lang="en-US" altLang="pt-BR" sz="3100" i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L="0" indent="0" algn="ctr">
              <a:buNone/>
            </a:pP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Com essa estrutura de contribui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çã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 proporcional, ado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çã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 de cidades e blocos de igrejas, foco em projetos regionais e transculturais, a denomina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çã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 poder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á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viver um novo tempo de expans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ã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o s</a:t>
            </a:r>
            <a:r>
              <a:rPr lang="en-US" altLang="en-US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ó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lida, planejada e espiritualmente orientada, sob a bandeira do </a:t>
            </a:r>
            <a:r>
              <a:rPr lang="en-US" altLang="pt-BR" sz="31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Programa Avan</a:t>
            </a:r>
            <a:r>
              <a:rPr lang="en-US" altLang="en-US" sz="31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ç</a:t>
            </a:r>
            <a:r>
              <a:rPr lang="en-US" altLang="pt-BR" sz="31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 Avivamento</a:t>
            </a:r>
            <a:r>
              <a:rPr lang="en-US" altLang="pt-BR" sz="3100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  <a:endParaRPr lang="en-US" altLang="pt-BR" sz="3100" i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745" y="229870"/>
            <a:ext cx="1263650" cy="11156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0205" y="300990"/>
            <a:ext cx="8989695" cy="1073785"/>
          </a:xfrm>
        </p:spPr>
        <p:txBody>
          <a:bodyPr>
            <a:normAutofit/>
          </a:bodyPr>
          <a:lstStyle/>
          <a:p>
            <a:pPr algn="l"/>
            <a:r>
              <a:rPr lang="pt-BR" sz="3200" u="sng"/>
              <a:t>Para participar:</a:t>
            </a:r>
            <a:endParaRPr lang="pt-BR" sz="3200" i="1" u="sng"/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5" y="443230"/>
            <a:ext cx="1389380" cy="122682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229870" y="1504950"/>
            <a:ext cx="7211695" cy="3973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BR" altLang="en-US" sz="2400"/>
              <a:t>Se voce é membro da IEAB, procure seu pastor para convesar a respeito do engajamento local.</a:t>
            </a:r>
            <a:endParaRPr lang="pt-BR" altLang="en-US" sz="2400"/>
          </a:p>
          <a:p>
            <a:pPr algn="ctr"/>
            <a:endParaRPr lang="pt-BR" altLang="en-US" sz="2400"/>
          </a:p>
          <a:p>
            <a:pPr algn="ctr"/>
            <a:r>
              <a:rPr lang="pt-BR" altLang="en-US" sz="2400"/>
              <a:t>Se voce é um ministro, procure o secretário regional de evangelismo e missões de sua região, para falar sobre o engajamento regional.</a:t>
            </a:r>
            <a:endParaRPr lang="pt-BR" altLang="en-US" sz="2400"/>
          </a:p>
          <a:p>
            <a:pPr algn="ctr"/>
            <a:endParaRPr lang="pt-BR" altLang="en-US" sz="2400"/>
          </a:p>
          <a:p>
            <a:pPr algn="ctr"/>
            <a:r>
              <a:rPr lang="pt-BR" altLang="en-US" sz="2400"/>
              <a:t>Se voce não é membro da IEAB, mas deseja participar desse desafio, faça contato conosco (colocar o whatsapp)</a:t>
            </a:r>
            <a:endParaRPr lang="pt-BR" altLang="en-US" sz="2400"/>
          </a:p>
        </p:txBody>
      </p:sp>
      <p:sp>
        <p:nvSpPr>
          <p:cNvPr id="6" name="标题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84860" y="5478780"/>
            <a:ext cx="7879080" cy="107378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defRPr>
            </a:lvl1pPr>
          </a:lstStyle>
          <a:p>
            <a:pPr algn="l"/>
            <a:r>
              <a:rPr lang="pt-BR" sz="2400" u="sng"/>
              <a:t>Para contribuir: (colocar a conta Cresol)</a:t>
            </a:r>
            <a:endParaRPr lang="pt-BR" sz="2400" i="1" u="sng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443230"/>
            <a:ext cx="437705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ctr" anchorCtr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1" i="0" u="sng" strike="noStrike" kern="1200" cap="none" spc="0" normalizeH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que é o Projeto?</a:t>
            </a:r>
            <a:endParaRPr kumimoji="0" lang="pt-BR" altLang="en-US" sz="3200" b="1" i="0" u="sng" strike="noStrike" kern="1200" cap="none" spc="0" normalizeH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5" y="443230"/>
            <a:ext cx="1389380" cy="122682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448945" y="1539875"/>
            <a:ext cx="6910705" cy="5011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BR" altLang="en-US" sz="2800"/>
              <a:t>Um conjunto de d</a:t>
            </a:r>
            <a:r>
              <a:rPr lang="en-US" altLang="pt-BR" sz="2800"/>
              <a:t>iretrizes </a:t>
            </a:r>
            <a:r>
              <a:rPr lang="pt-BR" altLang="en-US" sz="2800"/>
              <a:t>formulados pelo Conselho Geral, implementado em três níveis de engajamento: geral, regional e local, </a:t>
            </a:r>
            <a:r>
              <a:rPr lang="en-US" altLang="pt-BR" sz="2800"/>
              <a:t>para fortalecer a presen</a:t>
            </a:r>
            <a:r>
              <a:rPr lang="en-US" altLang="en-US" sz="2800"/>
              <a:t>ç</a:t>
            </a:r>
            <a:r>
              <a:rPr lang="en-US" altLang="pt-BR" sz="2800"/>
              <a:t>a e a atua</a:t>
            </a:r>
            <a:r>
              <a:rPr lang="en-US" altLang="en-US" sz="2800"/>
              <a:t>ç</a:t>
            </a:r>
            <a:r>
              <a:rPr lang="en-US" altLang="en-US" sz="2800"/>
              <a:t>ã</a:t>
            </a:r>
            <a:r>
              <a:rPr lang="en-US" altLang="pt-BR" sz="2800"/>
              <a:t>o denominacional por meio de uma estrutura cooperativa, proporcional e espiritualmente orientada, marcando uma nova fase na hist</a:t>
            </a:r>
            <a:r>
              <a:rPr lang="en-US" altLang="en-US" sz="2800"/>
              <a:t>ó</a:t>
            </a:r>
            <a:r>
              <a:rPr lang="en-US" altLang="pt-BR" sz="2800"/>
              <a:t>ria mission</a:t>
            </a:r>
            <a:r>
              <a:rPr lang="en-US" altLang="en-US" sz="2800"/>
              <a:t>á</a:t>
            </a:r>
            <a:r>
              <a:rPr lang="en-US" altLang="pt-BR" sz="2800"/>
              <a:t>ria nacional e internacional da IEAB — uma fase de unidade, vis</a:t>
            </a:r>
            <a:r>
              <a:rPr lang="en-US" altLang="en-US" sz="2800"/>
              <a:t>ã</a:t>
            </a:r>
            <a:r>
              <a:rPr lang="en-US" altLang="pt-BR" sz="2800"/>
              <a:t>o estrat</a:t>
            </a:r>
            <a:r>
              <a:rPr lang="en-US" altLang="en-US" sz="2800"/>
              <a:t>é</a:t>
            </a:r>
            <a:r>
              <a:rPr lang="en-US" altLang="pt-BR" sz="2800"/>
              <a:t>gica e depend</a:t>
            </a:r>
            <a:r>
              <a:rPr lang="en-US" altLang="en-US" sz="2800"/>
              <a:t>ê</a:t>
            </a:r>
            <a:r>
              <a:rPr lang="en-US" altLang="pt-BR" sz="2800"/>
              <a:t>ncia total do Esp</a:t>
            </a:r>
            <a:r>
              <a:rPr lang="en-US" altLang="en-US" sz="2800"/>
              <a:t>í</a:t>
            </a:r>
            <a:r>
              <a:rPr lang="en-US" altLang="pt-BR" sz="2800"/>
              <a:t>rito Santo</a:t>
            </a:r>
            <a:endParaRPr lang="en-US" altLang="pt-BR" sz="28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310" y="301625"/>
            <a:ext cx="545020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ctr" anchorCtr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1" i="0" u="sng" strike="noStrike" kern="1200" cap="none" spc="0" normalizeH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Engajamento Geral</a:t>
            </a:r>
            <a:endParaRPr kumimoji="0" lang="pt-BR" altLang="en-US" sz="3200" b="1" i="0" u="sng" strike="noStrike" kern="1200" cap="none" spc="0" normalizeH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5" y="443230"/>
            <a:ext cx="1389380" cy="122682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447675" y="1355090"/>
            <a:ext cx="6932930" cy="4944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pt-BR" sz="2400"/>
              <a:t>Com base no Princ</a:t>
            </a:r>
            <a:r>
              <a:rPr lang="en-US" altLang="en-US" sz="2400"/>
              <a:t>í</a:t>
            </a:r>
            <a:r>
              <a:rPr lang="en-US" altLang="pt-BR" sz="2400"/>
              <a:t>pio de Coopera</a:t>
            </a:r>
            <a:r>
              <a:rPr lang="en-US" altLang="en-US" sz="2400"/>
              <a:t>çã</a:t>
            </a:r>
            <a:r>
              <a:rPr lang="en-US" altLang="pt-BR" sz="2400"/>
              <a:t>o e Sustentabilidade</a:t>
            </a:r>
            <a:r>
              <a:rPr lang="pt-BR" altLang="en-US" sz="2400"/>
              <a:t>, por meio de</a:t>
            </a:r>
            <a:r>
              <a:rPr lang="en-US" altLang="pt-BR" sz="2400"/>
              <a:t> num modelo proporcional</a:t>
            </a:r>
            <a:r>
              <a:rPr lang="pt-BR" altLang="en-US" sz="2400"/>
              <a:t>,</a:t>
            </a:r>
            <a:r>
              <a:rPr lang="en-US" altLang="pt-BR" sz="2400"/>
              <a:t> os </a:t>
            </a:r>
            <a:r>
              <a:rPr lang="en-US" altLang="en-US" sz="2400"/>
              <a:t>ó</a:t>
            </a:r>
            <a:r>
              <a:rPr lang="en-US" altLang="pt-BR" sz="2400"/>
              <a:t>rg</a:t>
            </a:r>
            <a:r>
              <a:rPr lang="en-US" altLang="en-US" sz="2400"/>
              <a:t>ã</a:t>
            </a:r>
            <a:r>
              <a:rPr lang="en-US" altLang="pt-BR" sz="2400"/>
              <a:t>o gerais contribuir</a:t>
            </a:r>
            <a:r>
              <a:rPr lang="en-US" altLang="en-US" sz="2400"/>
              <a:t>ã</a:t>
            </a:r>
            <a:r>
              <a:rPr lang="en-US" altLang="pt-BR" sz="2400"/>
              <a:t>o com um percentual, previamente determinado</a:t>
            </a:r>
            <a:r>
              <a:rPr lang="pt-BR" altLang="en-US" sz="2400"/>
              <a:t> </a:t>
            </a:r>
            <a:r>
              <a:rPr lang="en-US" altLang="pt-BR" sz="2400">
                <a:sym typeface="+mn-ea"/>
              </a:rPr>
              <a:t>e igualit</a:t>
            </a:r>
            <a:r>
              <a:rPr lang="en-US" altLang="en-US" sz="2400">
                <a:sym typeface="+mn-ea"/>
              </a:rPr>
              <a:t>á</a:t>
            </a:r>
            <a:r>
              <a:rPr lang="en-US" altLang="pt-BR" sz="2400">
                <a:sym typeface="+mn-ea"/>
              </a:rPr>
              <a:t>rio</a:t>
            </a:r>
            <a:r>
              <a:rPr lang="en-US" altLang="pt-BR" sz="2400"/>
              <a:t> (5%), como demonstra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de unidade e corresponsabilidade. </a:t>
            </a:r>
            <a:endParaRPr lang="en-US" altLang="pt-BR" sz="2400"/>
          </a:p>
          <a:p>
            <a:pPr algn="ctr"/>
            <a:endParaRPr lang="en-US" altLang="pt-BR" sz="2400"/>
          </a:p>
          <a:p>
            <a:pPr algn="ctr"/>
            <a:r>
              <a:rPr lang="en-US" altLang="pt-BR" sz="2400"/>
              <a:t>No cen</a:t>
            </a:r>
            <a:r>
              <a:rPr lang="en-US" altLang="en-US" sz="2400"/>
              <a:t>á</a:t>
            </a:r>
            <a:r>
              <a:rPr lang="en-US" altLang="pt-BR" sz="2400"/>
              <a:t>rio nacional, a din</a:t>
            </a:r>
            <a:r>
              <a:rPr lang="en-US" altLang="en-US" sz="2400"/>
              <a:t>â</a:t>
            </a:r>
            <a:r>
              <a:rPr lang="en-US" altLang="pt-BR" sz="2400"/>
              <a:t>mica do projeto contemplar</a:t>
            </a:r>
            <a:r>
              <a:rPr lang="en-US" altLang="en-US" sz="2400"/>
              <a:t>á</a:t>
            </a:r>
            <a:r>
              <a:rPr lang="en-US" altLang="pt-BR" sz="2400"/>
              <a:t> as capitais brasileiras nas quais ainda n</a:t>
            </a:r>
            <a:r>
              <a:rPr lang="en-US" altLang="en-US" sz="2400"/>
              <a:t>ã</a:t>
            </a:r>
            <a:r>
              <a:rPr lang="en-US" altLang="pt-BR" sz="2400"/>
              <a:t>o h</a:t>
            </a:r>
            <a:r>
              <a:rPr lang="en-US" altLang="en-US" sz="2400"/>
              <a:t>á</a:t>
            </a:r>
            <a:r>
              <a:rPr lang="en-US" altLang="pt-BR" sz="2400"/>
              <a:t> presen</a:t>
            </a:r>
            <a:r>
              <a:rPr lang="en-US" altLang="en-US" sz="2400"/>
              <a:t>ç</a:t>
            </a:r>
            <a:r>
              <a:rPr lang="en-US" altLang="pt-BR" sz="2400"/>
              <a:t>a marcante da IEAB</a:t>
            </a:r>
            <a:r>
              <a:rPr lang="pt-BR" altLang="en-US" sz="2400"/>
              <a:t> </a:t>
            </a:r>
            <a:r>
              <a:rPr lang="pt-BR" altLang="en-US" sz="2400">
                <a:sym typeface="+mn-ea"/>
              </a:rPr>
              <a:t> e depois </a:t>
            </a:r>
            <a:r>
              <a:rPr lang="pt-BR" altLang="en-US" sz="2400" b="1">
                <a:solidFill>
                  <a:srgbClr val="FF0000"/>
                </a:solidFill>
                <a:sym typeface="+mn-ea"/>
              </a:rPr>
              <a:t>cidades estratégicas</a:t>
            </a:r>
            <a:r>
              <a:rPr lang="en-US" altLang="pt-BR" sz="2400">
                <a:sym typeface="+mn-ea"/>
              </a:rPr>
              <a:t> </a:t>
            </a:r>
            <a:r>
              <a:rPr lang="pt-BR" altLang="en-US" sz="2400">
                <a:sym typeface="+mn-ea"/>
              </a:rPr>
              <a:t>(</a:t>
            </a:r>
            <a:r>
              <a:rPr lang="en-US" altLang="pt-BR" sz="2400">
                <a:sym typeface="+mn-ea"/>
              </a:rPr>
              <a:t>acima de 200mil hab</a:t>
            </a:r>
            <a:r>
              <a:rPr lang="pt-BR" altLang="en-US" sz="2400">
                <a:sym typeface="+mn-ea"/>
              </a:rPr>
              <a:t>)</a:t>
            </a:r>
            <a:r>
              <a:rPr lang="en-US" altLang="pt-BR" sz="2400"/>
              <a:t>, e no cen</a:t>
            </a:r>
            <a:r>
              <a:rPr lang="en-US" altLang="en-US" sz="2400"/>
              <a:t>á</a:t>
            </a:r>
            <a:r>
              <a:rPr lang="en-US" altLang="pt-BR" sz="2400"/>
              <a:t>rio internacional os pa</a:t>
            </a:r>
            <a:r>
              <a:rPr lang="en-US" altLang="en-US" sz="2400"/>
              <a:t>í</a:t>
            </a:r>
            <a:r>
              <a:rPr lang="en-US" altLang="pt-BR" sz="2400"/>
              <a:t>ses que sejam estrat</a:t>
            </a:r>
            <a:r>
              <a:rPr lang="en-US" altLang="en-US" sz="2400"/>
              <a:t>é</a:t>
            </a:r>
            <a:r>
              <a:rPr lang="en-US" altLang="pt-BR" sz="2400"/>
              <a:t>gicos para a IEAB</a:t>
            </a:r>
            <a:endParaRPr lang="en-US" altLang="pt-BR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6555" y="280035"/>
            <a:ext cx="592391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ctr" anchorCtr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1" u="sng" strike="noStrike" kern="1200" cap="none" spc="0" normalizeH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Engajamento Regional</a:t>
            </a:r>
            <a:endParaRPr kumimoji="0" lang="pt-BR" altLang="en-US" sz="3200" b="1" u="sng" strike="noStrike" kern="1200" cap="none" spc="0" normalizeH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5" y="443230"/>
            <a:ext cx="1389380" cy="122682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542290" y="1402715"/>
            <a:ext cx="6847205" cy="5139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BR" sz="2400"/>
              <a:t>C</a:t>
            </a:r>
            <a:r>
              <a:rPr lang="en-US" altLang="pt-BR" sz="2400"/>
              <a:t>ada regi</a:t>
            </a:r>
            <a:r>
              <a:rPr lang="en-US" altLang="en-US" sz="2400"/>
              <a:t>ã</a:t>
            </a:r>
            <a:r>
              <a:rPr lang="en-US" altLang="pt-BR" sz="2400"/>
              <a:t>o escolher</a:t>
            </a:r>
            <a:r>
              <a:rPr lang="en-US" altLang="en-US" sz="2400"/>
              <a:t>á</a:t>
            </a:r>
            <a:r>
              <a:rPr lang="en-US" altLang="pt-BR" sz="2400"/>
              <a:t> um conjunto de cidades estrat</a:t>
            </a:r>
            <a:r>
              <a:rPr lang="en-US" altLang="en-US" sz="2400"/>
              <a:t>é</a:t>
            </a:r>
            <a:r>
              <a:rPr lang="en-US" altLang="pt-BR" sz="2400"/>
              <a:t>gicas onde concentrar</a:t>
            </a:r>
            <a:r>
              <a:rPr lang="en-US" altLang="en-US" sz="2400"/>
              <a:t>á</a:t>
            </a:r>
            <a:r>
              <a:rPr lang="en-US" altLang="pt-BR" sz="2400"/>
              <a:t> esfor</a:t>
            </a:r>
            <a:r>
              <a:rPr lang="en-US" altLang="en-US" sz="2400"/>
              <a:t>ç</a:t>
            </a:r>
            <a:r>
              <a:rPr lang="en-US" altLang="pt-BR" sz="2400"/>
              <a:t>os mission</a:t>
            </a:r>
            <a:r>
              <a:rPr lang="en-US" altLang="en-US" sz="2400"/>
              <a:t>á</a:t>
            </a:r>
            <a:r>
              <a:rPr lang="en-US" altLang="pt-BR" sz="2400"/>
              <a:t>rios, estabelecendo foco e metas de implanta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o, e incentivar</a:t>
            </a:r>
            <a:r>
              <a:rPr lang="en-US" altLang="en-US" sz="2400"/>
              <a:t>á</a:t>
            </a:r>
            <a:r>
              <a:rPr lang="en-US" altLang="pt-BR" sz="2400"/>
              <a:t> os campos eclesi</a:t>
            </a:r>
            <a:r>
              <a:rPr lang="en-US" altLang="en-US" sz="2400"/>
              <a:t>á</a:t>
            </a:r>
            <a:r>
              <a:rPr lang="en-US" altLang="pt-BR" sz="2400"/>
              <a:t>sticos a formarem </a:t>
            </a:r>
            <a:r>
              <a:rPr lang="pt-BR" altLang="en-US" sz="2400"/>
              <a:t>blocos de </a:t>
            </a:r>
            <a:r>
              <a:rPr lang="en-US" altLang="pt-BR" sz="2400"/>
              <a:t>parcerias entre si para que essas cidades sejam alcan</a:t>
            </a:r>
            <a:r>
              <a:rPr lang="en-US" altLang="en-US" sz="2400"/>
              <a:t>ç</a:t>
            </a:r>
            <a:r>
              <a:rPr lang="en-US" altLang="pt-BR" sz="2400"/>
              <a:t>adas. </a:t>
            </a:r>
            <a:endParaRPr lang="en-US" altLang="pt-BR" sz="2400"/>
          </a:p>
          <a:p>
            <a:pPr algn="ctr"/>
            <a:endParaRPr lang="pt-BR" sz="2400"/>
          </a:p>
          <a:p>
            <a:pPr algn="ctr"/>
            <a:r>
              <a:rPr lang="en-US" altLang="pt-BR" sz="2400"/>
              <a:t>Cada bloco assumir</a:t>
            </a:r>
            <a:r>
              <a:rPr lang="en-US" altLang="en-US" sz="2400"/>
              <a:t>á</a:t>
            </a:r>
            <a:r>
              <a:rPr lang="en-US" altLang="pt-BR" sz="2400"/>
              <a:t> o compromisso financeiro e intercess</a:t>
            </a:r>
            <a:r>
              <a:rPr lang="en-US" altLang="en-US" sz="2400"/>
              <a:t>ó</a:t>
            </a:r>
            <a:r>
              <a:rPr lang="en-US" altLang="pt-BR" sz="2400"/>
              <a:t>rio por um per</a:t>
            </a:r>
            <a:r>
              <a:rPr lang="en-US" altLang="en-US" sz="2400"/>
              <a:t>í</a:t>
            </a:r>
            <a:r>
              <a:rPr lang="en-US" altLang="pt-BR" sz="2400"/>
              <a:t>odo determinado conforme planejamento regional, assim favorecendo engajamento e acompanhamento cont</a:t>
            </a:r>
            <a:r>
              <a:rPr lang="en-US" altLang="en-US" sz="2400"/>
              <a:t>í</a:t>
            </a:r>
            <a:r>
              <a:rPr lang="en-US" altLang="pt-BR" sz="2400"/>
              <a:t>nuo</a:t>
            </a:r>
            <a:endParaRPr lang="en-US" altLang="pt-BR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7510" y="216535"/>
            <a:ext cx="592391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ctr" anchorCtr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en-US" sz="3200" b="1" i="0" u="sng" strike="noStrike" kern="1200" cap="none" spc="0" normalizeH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Engajamento Local</a:t>
            </a:r>
            <a:endParaRPr kumimoji="0" lang="pt-BR" altLang="en-US" sz="3200" b="1" i="0" u="sng" strike="noStrike" kern="1200" cap="none" spc="0" normalizeH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5" y="443230"/>
            <a:ext cx="1389380" cy="122682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398145" y="1492885"/>
            <a:ext cx="6906895" cy="4615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pt-BR" sz="2400"/>
              <a:t>“</a:t>
            </a:r>
            <a:r>
              <a:rPr lang="en-US" altLang="pt-BR" sz="2400" i="1"/>
              <a:t>Onde tem um avivalista tem uma IEAB</a:t>
            </a:r>
            <a:r>
              <a:rPr lang="en-US" altLang="pt-BR" sz="2400"/>
              <a:t>”. </a:t>
            </a:r>
            <a:endParaRPr lang="en-US" altLang="pt-BR" sz="2400"/>
          </a:p>
          <a:p>
            <a:pPr algn="ctr"/>
            <a:endParaRPr lang="en-US" altLang="pt-BR" sz="2400"/>
          </a:p>
          <a:p>
            <a:pPr algn="ctr"/>
            <a:r>
              <a:rPr lang="en-US" altLang="pt-BR" sz="2400"/>
              <a:t>Quando um membro ou fam</a:t>
            </a:r>
            <a:r>
              <a:rPr lang="en-US" altLang="en-US" sz="2400"/>
              <a:t>í</a:t>
            </a:r>
            <a:r>
              <a:rPr lang="en-US" altLang="pt-BR" sz="2400"/>
              <a:t>lia se mudar para uma localidade onde n</a:t>
            </a:r>
            <a:r>
              <a:rPr lang="en-US" altLang="en-US" sz="2400"/>
              <a:t>ã</a:t>
            </a:r>
            <a:r>
              <a:rPr lang="en-US" altLang="pt-BR" sz="2400"/>
              <a:t>o haja IEAB, o pastor</a:t>
            </a:r>
            <a:r>
              <a:rPr lang="pt-BR" altLang="en-US" sz="2400"/>
              <a:t> irá</a:t>
            </a:r>
            <a:r>
              <a:rPr lang="en-US" altLang="pt-BR" sz="2400"/>
              <a:t> desafia</a:t>
            </a:r>
            <a:r>
              <a:rPr lang="pt-BR" altLang="en-US" sz="2400"/>
              <a:t>r</a:t>
            </a:r>
            <a:r>
              <a:rPr lang="en-US" altLang="pt-BR" sz="2400"/>
              <a:t> e incentiva</a:t>
            </a:r>
            <a:r>
              <a:rPr lang="pt-BR" altLang="en-US" sz="2400"/>
              <a:t>r</a:t>
            </a:r>
            <a:r>
              <a:rPr lang="en-US" altLang="pt-BR" sz="2400"/>
              <a:t> o in</a:t>
            </a:r>
            <a:r>
              <a:rPr lang="en-US" altLang="en-US" sz="2400"/>
              <a:t>í</a:t>
            </a:r>
            <a:r>
              <a:rPr lang="en-US" altLang="pt-BR" sz="2400"/>
              <a:t>cio de um grupo familiar ou ponto de prega</a:t>
            </a:r>
            <a:r>
              <a:rPr lang="en-US" altLang="en-US" sz="2400"/>
              <a:t>çã</a:t>
            </a:r>
            <a:r>
              <a:rPr lang="en-US" altLang="pt-BR" sz="2400"/>
              <a:t>o</a:t>
            </a:r>
            <a:r>
              <a:rPr lang="pt-BR" altLang="en-US" sz="2400"/>
              <a:t> na localidade</a:t>
            </a:r>
            <a:r>
              <a:rPr lang="en-US" altLang="pt-BR" sz="2400"/>
              <a:t>, e ainda que seja distante, se prop</a:t>
            </a:r>
            <a:r>
              <a:rPr lang="en-US" altLang="en-US" sz="2400"/>
              <a:t>õ</a:t>
            </a:r>
            <a:r>
              <a:rPr lang="en-US" altLang="pt-BR" sz="2400"/>
              <a:t>e a visitar regularmente (ou designar quem o fa</a:t>
            </a:r>
            <a:r>
              <a:rPr lang="en-US" altLang="en-US" sz="2400"/>
              <a:t>ç</a:t>
            </a:r>
            <a:r>
              <a:rPr lang="en-US" altLang="pt-BR" sz="2400"/>
              <a:t>a), dando assist</a:t>
            </a:r>
            <a:r>
              <a:rPr lang="en-US" altLang="en-US" sz="2400"/>
              <a:t>ê</a:t>
            </a:r>
            <a:r>
              <a:rPr lang="en-US" altLang="pt-BR" sz="2400"/>
              <a:t>ncia para que n</a:t>
            </a:r>
            <a:r>
              <a:rPr lang="en-US" altLang="en-US" sz="2400"/>
              <a:t>ã</a:t>
            </a:r>
            <a:r>
              <a:rPr lang="en-US" altLang="pt-BR" sz="2400"/>
              <a:t>o se perca o v</a:t>
            </a:r>
            <a:r>
              <a:rPr lang="en-US" altLang="en-US" sz="2400"/>
              <a:t>í</a:t>
            </a:r>
            <a:r>
              <a:rPr lang="en-US" altLang="pt-BR" sz="2400"/>
              <a:t>nculo e </a:t>
            </a:r>
            <a:r>
              <a:rPr lang="pt-BR" altLang="en-US" sz="2400"/>
              <a:t>assim se </a:t>
            </a:r>
            <a:r>
              <a:rPr lang="en-US" altLang="pt-BR" sz="2400"/>
              <a:t>possa viabilizar o in</a:t>
            </a:r>
            <a:r>
              <a:rPr lang="en-US" altLang="en-US" sz="2400"/>
              <a:t>í</a:t>
            </a:r>
            <a:r>
              <a:rPr lang="en-US" altLang="pt-BR" sz="2400"/>
              <a:t>cio da uma nova congrega</a:t>
            </a:r>
            <a:r>
              <a:rPr lang="en-US" altLang="en-US" sz="2400"/>
              <a:t>çã</a:t>
            </a:r>
            <a:r>
              <a:rPr lang="en-US" altLang="pt-BR" sz="2400"/>
              <a:t>o (planta</a:t>
            </a:r>
            <a:r>
              <a:rPr lang="en-US" altLang="en-US" sz="2400"/>
              <a:t>çã</a:t>
            </a:r>
            <a:r>
              <a:rPr lang="en-US" altLang="pt-BR" sz="2400"/>
              <a:t>o</a:t>
            </a:r>
            <a:r>
              <a:rPr lang="pt-BR" altLang="en-US" sz="2400"/>
              <a:t> de igreja</a:t>
            </a:r>
            <a:r>
              <a:rPr lang="en-US" altLang="pt-BR" sz="2400"/>
              <a:t>).</a:t>
            </a:r>
            <a:endParaRPr lang="en-US" altLang="pt-BR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3205" y="270510"/>
            <a:ext cx="4973955" cy="852170"/>
          </a:xfrm>
        </p:spPr>
        <p:txBody>
          <a:bodyPr>
            <a:normAutofit/>
          </a:bodyPr>
          <a:lstStyle/>
          <a:p>
            <a:pPr algn="l"/>
            <a:r>
              <a:rPr lang="en-US" altLang="pt-BR" sz="3200" u="sng"/>
              <a:t>D</a:t>
            </a:r>
            <a:r>
              <a:rPr lang="pt-BR" altLang="en-US" sz="3200" u="sng"/>
              <a:t>inâmica</a:t>
            </a:r>
            <a:endParaRPr lang="pt-BR" altLang="en-US" sz="3200" u="sng"/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5" y="443230"/>
            <a:ext cx="1389380" cy="122682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531495" y="1480820"/>
            <a:ext cx="680529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400"/>
              <a:t>●</a:t>
            </a:r>
            <a:r>
              <a:rPr lang="en-US" altLang="pt-BR" sz="2400"/>
              <a:t> Cada projeto </a:t>
            </a:r>
            <a:r>
              <a:rPr lang="pt-BR" altLang="en-US" sz="2400"/>
              <a:t>de expansão </a:t>
            </a:r>
            <a:r>
              <a:rPr lang="en-US" altLang="pt-BR" sz="2400"/>
              <a:t>ter</a:t>
            </a:r>
            <a:r>
              <a:rPr lang="en-US" altLang="en-US" sz="2400"/>
              <a:t>á</a:t>
            </a:r>
            <a:r>
              <a:rPr lang="en-US" altLang="pt-BR" sz="2400"/>
              <a:t> um custo mensal m</a:t>
            </a:r>
            <a:r>
              <a:rPr lang="en-US" altLang="en-US" sz="2400"/>
              <a:t>é</a:t>
            </a:r>
            <a:r>
              <a:rPr lang="en-US" altLang="pt-BR" sz="2400"/>
              <a:t>dio previsto</a:t>
            </a:r>
            <a:r>
              <a:rPr lang="pt-BR" altLang="en-US" sz="2400"/>
              <a:t> no orçamento</a:t>
            </a:r>
            <a:r>
              <a:rPr lang="en-US" altLang="pt-BR" sz="2400"/>
              <a:t>. </a:t>
            </a:r>
            <a:endParaRPr lang="en-US" altLang="pt-BR" sz="2400"/>
          </a:p>
          <a:p>
            <a:pPr algn="ctr"/>
            <a:r>
              <a:rPr lang="en-US" altLang="en-US" sz="2400"/>
              <a:t>●</a:t>
            </a:r>
            <a:r>
              <a:rPr lang="en-US" altLang="pt-BR" sz="2400"/>
              <a:t> Cada projeto ter</a:t>
            </a:r>
            <a:r>
              <a:rPr lang="en-US" altLang="en-US" sz="2400"/>
              <a:t>á</a:t>
            </a:r>
            <a:r>
              <a:rPr lang="en-US" altLang="pt-BR" sz="2400"/>
              <a:t> um investimento especial apenas de estrutura b</a:t>
            </a:r>
            <a:r>
              <a:rPr lang="en-US" altLang="en-US" sz="2400"/>
              <a:t>á</a:t>
            </a:r>
            <a:r>
              <a:rPr lang="en-US" altLang="pt-BR" sz="2400"/>
              <a:t>sica</a:t>
            </a:r>
            <a:r>
              <a:rPr lang="pt-BR" altLang="en-US" sz="2400"/>
              <a:t> (kit para 200 pessoas)</a:t>
            </a:r>
            <a:r>
              <a:rPr lang="en-US" altLang="pt-BR" sz="2400"/>
              <a:t>. </a:t>
            </a:r>
            <a:endParaRPr lang="en-US" altLang="pt-BR" sz="2400"/>
          </a:p>
          <a:p>
            <a:pPr algn="ctr"/>
            <a:r>
              <a:rPr lang="en-US" altLang="en-US" sz="2400"/>
              <a:t>●</a:t>
            </a:r>
            <a:r>
              <a:rPr lang="en-US" altLang="pt-BR" sz="2400"/>
              <a:t> Cada projeto ter</a:t>
            </a:r>
            <a:r>
              <a:rPr lang="en-US" altLang="en-US" sz="2400"/>
              <a:t>á</a:t>
            </a:r>
            <a:r>
              <a:rPr lang="en-US" altLang="pt-BR" sz="2400"/>
              <a:t> um per</a:t>
            </a:r>
            <a:r>
              <a:rPr lang="en-US" altLang="en-US" sz="2400"/>
              <a:t>í</a:t>
            </a:r>
            <a:r>
              <a:rPr lang="en-US" altLang="pt-BR" sz="2400"/>
              <a:t>odo m</a:t>
            </a:r>
            <a:r>
              <a:rPr lang="en-US" altLang="en-US" sz="2400"/>
              <a:t>á</a:t>
            </a:r>
            <a:r>
              <a:rPr lang="en-US" altLang="pt-BR" sz="2400"/>
              <a:t>ximo para se tornar autosustent</a:t>
            </a:r>
            <a:r>
              <a:rPr lang="en-US" altLang="en-US" sz="2400"/>
              <a:t>á</a:t>
            </a:r>
            <a:r>
              <a:rPr lang="en-US" altLang="pt-BR" sz="2400"/>
              <a:t>vel de 5 anos.</a:t>
            </a:r>
            <a:endParaRPr lang="en-US" altLang="pt-BR" sz="2400"/>
          </a:p>
          <a:p>
            <a:pPr algn="ctr"/>
            <a:r>
              <a:rPr lang="en-US" altLang="en-US" sz="2400"/>
              <a:t>●</a:t>
            </a:r>
            <a:r>
              <a:rPr lang="en-US" altLang="pt-BR" sz="2400"/>
              <a:t> </a:t>
            </a:r>
            <a:r>
              <a:rPr lang="pt-BR" altLang="en-US" sz="2400"/>
              <a:t>Cada projeto terá a</a:t>
            </a:r>
            <a:r>
              <a:rPr lang="en-US" altLang="pt-BR" sz="2400"/>
              <a:t>companhamento e supervis</a:t>
            </a:r>
            <a:r>
              <a:rPr lang="en-US" altLang="en-US" sz="2400"/>
              <a:t>ã</a:t>
            </a:r>
            <a:r>
              <a:rPr lang="en-US" altLang="pt-BR" sz="2400"/>
              <a:t>o regular </a:t>
            </a:r>
            <a:r>
              <a:rPr lang="pt-BR" altLang="en-US" sz="2400"/>
              <a:t>com</a:t>
            </a:r>
            <a:r>
              <a:rPr lang="en-US" altLang="pt-BR" sz="2400"/>
              <a:t> cronograma de “proje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de autossustento”. </a:t>
            </a:r>
            <a:endParaRPr lang="en-US" altLang="pt-BR" sz="2400"/>
          </a:p>
          <a:p>
            <a:pPr algn="ctr"/>
            <a:r>
              <a:rPr lang="en-US" altLang="en-US" sz="2400"/>
              <a:t>●</a:t>
            </a:r>
            <a:r>
              <a:rPr lang="en-US" altLang="pt-BR" sz="2400"/>
              <a:t> Em n</a:t>
            </a:r>
            <a:r>
              <a:rPr lang="en-US" altLang="en-US" sz="2400"/>
              <a:t>ã</a:t>
            </a:r>
            <a:r>
              <a:rPr lang="en-US" altLang="pt-BR" sz="2400"/>
              <a:t>o alcan</a:t>
            </a:r>
            <a:r>
              <a:rPr lang="en-US" altLang="en-US" sz="2400"/>
              <a:t>ç</a:t>
            </a:r>
            <a:r>
              <a:rPr lang="en-US" altLang="pt-BR" sz="2400"/>
              <a:t>ando autosufici</a:t>
            </a:r>
            <a:r>
              <a:rPr lang="en-US" altLang="en-US" sz="2400"/>
              <a:t>ê</a:t>
            </a:r>
            <a:r>
              <a:rPr lang="en-US" altLang="pt-BR" sz="2400"/>
              <a:t>ncia ao final do per</a:t>
            </a:r>
            <a:r>
              <a:rPr lang="en-US" altLang="en-US" sz="2400"/>
              <a:t>í</a:t>
            </a:r>
            <a:r>
              <a:rPr lang="en-US" altLang="pt-BR" sz="2400"/>
              <a:t>odo, o trabalho ser</a:t>
            </a:r>
            <a:r>
              <a:rPr lang="en-US" altLang="en-US" sz="2400"/>
              <a:t>á</a:t>
            </a:r>
            <a:r>
              <a:rPr lang="en-US" altLang="pt-BR" sz="2400"/>
              <a:t> transferido como congrega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para um Campo Eclesi</a:t>
            </a:r>
            <a:r>
              <a:rPr lang="en-US" altLang="en-US" sz="2400"/>
              <a:t>á</a:t>
            </a:r>
            <a:r>
              <a:rPr lang="en-US" altLang="pt-BR" sz="2400"/>
              <a:t>stico. </a:t>
            </a:r>
            <a:endParaRPr lang="en-US" altLang="pt-BR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5910" y="217805"/>
            <a:ext cx="6614160" cy="1359535"/>
          </a:xfrm>
        </p:spPr>
        <p:txBody>
          <a:bodyPr>
            <a:normAutofit/>
          </a:bodyPr>
          <a:lstStyle/>
          <a:p>
            <a:pPr algn="l"/>
            <a:r>
              <a:rPr lang="pt-BR" altLang="en-US" sz="3200" u="sng"/>
              <a:t>Formação de obreiros</a:t>
            </a:r>
            <a:endParaRPr lang="pt-BR" altLang="en-US" sz="3200" u="sng"/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5" y="443230"/>
            <a:ext cx="1389380" cy="122682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196850" y="1670050"/>
            <a:ext cx="7364730" cy="4618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BR" sz="2400"/>
              <a:t>A DGCEC e a DGEM, implementarão um P</a:t>
            </a:r>
            <a:r>
              <a:rPr lang="en-US" altLang="pt-BR" sz="2400"/>
              <a:t>rograma de </a:t>
            </a:r>
            <a:r>
              <a:rPr lang="pt-BR" altLang="en-US" sz="2400"/>
              <a:t>F</a:t>
            </a:r>
            <a:r>
              <a:rPr lang="en-US" altLang="pt-BR" sz="2400"/>
              <a:t>orma</a:t>
            </a:r>
            <a:r>
              <a:rPr lang="en-US" altLang="en-US" sz="2400"/>
              <a:t>çã</a:t>
            </a:r>
            <a:r>
              <a:rPr lang="en-US" altLang="pt-BR" sz="2400"/>
              <a:t>o </a:t>
            </a:r>
            <a:r>
              <a:rPr lang="pt-BR" altLang="en-US" sz="2400"/>
              <a:t>A</a:t>
            </a:r>
            <a:r>
              <a:rPr lang="en-US" altLang="pt-BR" sz="2400"/>
              <a:t>celerada para obreiros mission</a:t>
            </a:r>
            <a:r>
              <a:rPr lang="en-US" altLang="en-US" sz="2400"/>
              <a:t>á</a:t>
            </a:r>
            <a:r>
              <a:rPr lang="en-US" altLang="pt-BR" sz="2400"/>
              <a:t>rios, priorizando a prepara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de presb</a:t>
            </a:r>
            <a:r>
              <a:rPr lang="en-US" altLang="en-US" sz="2400"/>
              <a:t>í</a:t>
            </a:r>
            <a:r>
              <a:rPr lang="en-US" altLang="pt-BR" sz="2400"/>
              <a:t>teros, evangelistas e mission</a:t>
            </a:r>
            <a:r>
              <a:rPr lang="en-US" altLang="en-US" sz="2400"/>
              <a:t>á</a:t>
            </a:r>
            <a:r>
              <a:rPr lang="en-US" altLang="pt-BR" sz="2400"/>
              <a:t>rias </a:t>
            </a:r>
            <a:r>
              <a:rPr lang="en-US" altLang="pt-BR" sz="2400" b="1">
                <a:solidFill>
                  <a:srgbClr val="FF0000"/>
                </a:solidFill>
              </a:rPr>
              <a:t>vocacionados para a planta</a:t>
            </a:r>
            <a:r>
              <a:rPr lang="en-US" altLang="en-US" sz="2400" b="1">
                <a:solidFill>
                  <a:srgbClr val="FF0000"/>
                </a:solidFill>
              </a:rPr>
              <a:t>ç</a:t>
            </a:r>
            <a:r>
              <a:rPr lang="en-US" altLang="en-US" sz="2400" b="1">
                <a:solidFill>
                  <a:srgbClr val="FF0000"/>
                </a:solidFill>
              </a:rPr>
              <a:t>ã</a:t>
            </a:r>
            <a:r>
              <a:rPr lang="en-US" altLang="pt-BR" sz="2400" b="1">
                <a:solidFill>
                  <a:srgbClr val="FF0000"/>
                </a:solidFill>
              </a:rPr>
              <a:t>o</a:t>
            </a:r>
            <a:r>
              <a:rPr lang="en-US" altLang="pt-BR" sz="2400"/>
              <a:t> e consolida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de novas igrejas. </a:t>
            </a:r>
            <a:endParaRPr lang="en-US" altLang="pt-BR" sz="2400"/>
          </a:p>
          <a:p>
            <a:pPr algn="ctr"/>
            <a:endParaRPr lang="en-US" altLang="pt-BR" sz="2400"/>
          </a:p>
          <a:p>
            <a:pPr algn="ctr"/>
            <a:r>
              <a:rPr lang="en-US" altLang="pt-BR" sz="2400"/>
              <a:t>O foco </a:t>
            </a:r>
            <a:r>
              <a:rPr lang="pt-BR" altLang="en-US" sz="2400"/>
              <a:t>para novas igrejas </a:t>
            </a:r>
            <a:r>
              <a:rPr lang="en-US" altLang="pt-BR" sz="2400"/>
              <a:t>ser</a:t>
            </a:r>
            <a:r>
              <a:rPr lang="en-US" altLang="en-US" sz="2400"/>
              <a:t>ã</a:t>
            </a:r>
            <a:r>
              <a:rPr lang="en-US" altLang="pt-BR" sz="2400"/>
              <a:t>o os centros de bairro e regi</a:t>
            </a:r>
            <a:r>
              <a:rPr lang="en-US" altLang="en-US" sz="2400"/>
              <a:t>õ</a:t>
            </a:r>
            <a:r>
              <a:rPr lang="en-US" altLang="pt-BR" sz="2400"/>
              <a:t>es residenciais, estabelecendo igrejas vis</a:t>
            </a:r>
            <a:r>
              <a:rPr lang="en-US" altLang="en-US" sz="2400"/>
              <a:t>í</a:t>
            </a:r>
            <a:r>
              <a:rPr lang="en-US" altLang="pt-BR" sz="2400"/>
              <a:t>veis e atuantes nas avenidas principais desses locais</a:t>
            </a:r>
            <a:r>
              <a:rPr lang="pt-BR" altLang="en-US" sz="2400"/>
              <a:t>.</a:t>
            </a:r>
            <a:endParaRPr lang="pt-BR" altLang="en-US" sz="2400"/>
          </a:p>
          <a:p>
            <a:pPr algn="ctr"/>
            <a:endParaRPr lang="pt-BR" altLang="en-US" sz="2400"/>
          </a:p>
          <a:p>
            <a:pPr algn="ctr"/>
            <a:r>
              <a:rPr lang="pt-BR" altLang="en-US" sz="2400"/>
              <a:t>Tanto os obreiros</a:t>
            </a:r>
            <a:r>
              <a:rPr lang="en-US" altLang="pt-BR" sz="2400"/>
              <a:t>, </a:t>
            </a:r>
            <a:r>
              <a:rPr lang="pt-BR" altLang="en-US" sz="2400"/>
              <a:t>quanto as novas igrejas deverão ter</a:t>
            </a:r>
            <a:r>
              <a:rPr lang="en-US" altLang="pt-BR" sz="2400"/>
              <a:t> perfil evangel</a:t>
            </a:r>
            <a:r>
              <a:rPr lang="en-US" altLang="en-US" sz="2400"/>
              <a:t>í</a:t>
            </a:r>
            <a:r>
              <a:rPr lang="en-US" altLang="pt-BR" sz="2400"/>
              <a:t>stico, discipulador e pastoral.</a:t>
            </a:r>
            <a:endParaRPr lang="en-US" altLang="pt-BR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5910" y="217805"/>
            <a:ext cx="6614160" cy="1359535"/>
          </a:xfrm>
        </p:spPr>
        <p:txBody>
          <a:bodyPr>
            <a:normAutofit/>
          </a:bodyPr>
          <a:lstStyle/>
          <a:p>
            <a:pPr algn="l"/>
            <a:r>
              <a:rPr lang="pt-BR" altLang="en-US" sz="3200" u="sng"/>
              <a:t>Envio de obreiros</a:t>
            </a:r>
            <a:endParaRPr lang="pt-BR" altLang="en-US" sz="3200" u="sng"/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5" y="443230"/>
            <a:ext cx="1389380" cy="122682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196850" y="1670050"/>
            <a:ext cx="7364730" cy="3921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BR" sz="2800"/>
              <a:t>Os obreiros serão enviados, dentre aqules que completaram as etapas de formação,  seguindo um cronograma previamente definido pela DGEM (no âmbito geral), e pelo Conselho Regional (no âmbito da região), mediante um planejamento e critérios específicos </a:t>
            </a:r>
            <a:r>
              <a:rPr lang="pt-BR" sz="2800">
                <a:sym typeface="+mn-ea"/>
              </a:rPr>
              <a:t>préviamente</a:t>
            </a:r>
            <a:r>
              <a:rPr lang="pt-BR" sz="2800"/>
              <a:t> estabelecidos para cada novo trabalho.</a:t>
            </a:r>
            <a:endParaRPr lang="pt-BR" altLang="pt-BR" sz="28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7365" y="313055"/>
            <a:ext cx="4032250" cy="968375"/>
          </a:xfrm>
        </p:spPr>
        <p:txBody>
          <a:bodyPr>
            <a:normAutofit/>
          </a:bodyPr>
          <a:lstStyle/>
          <a:p>
            <a:pPr algn="l"/>
            <a:r>
              <a:rPr lang="pt-BR" altLang="en-US" sz="3200" u="sng"/>
              <a:t>Conceito</a:t>
            </a:r>
            <a:endParaRPr lang="pt-BR" altLang="en-US" sz="3200" i="1" u="sng"/>
          </a:p>
        </p:txBody>
      </p:sp>
      <p:pic>
        <p:nvPicPr>
          <p:cNvPr id="2" name="Imagem 1" descr="Novo Logotipo ICONE DGEM AZ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5" y="443230"/>
            <a:ext cx="1389380" cy="122682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507365" y="1281430"/>
            <a:ext cx="672020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pt-BR" sz="2400"/>
              <a:t>1. Mobiliza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das igrejas locais para ora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o, envio e sustento mission</a:t>
            </a:r>
            <a:r>
              <a:rPr lang="en-US" altLang="en-US" sz="2400"/>
              <a:t>á</a:t>
            </a:r>
            <a:r>
              <a:rPr lang="en-US" altLang="pt-BR" sz="2400"/>
              <a:t>rio; </a:t>
            </a:r>
            <a:endParaRPr lang="en-US" altLang="pt-BR" sz="2400"/>
          </a:p>
          <a:p>
            <a:pPr algn="ctr"/>
            <a:r>
              <a:rPr lang="en-US" altLang="pt-BR" sz="2400"/>
              <a:t>2. Forma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e envio de obreiros, em parceria com as diretorias competentes; </a:t>
            </a:r>
            <a:endParaRPr lang="en-US" altLang="pt-BR" sz="2400"/>
          </a:p>
          <a:p>
            <a:pPr algn="ctr"/>
            <a:r>
              <a:rPr lang="en-US" altLang="pt-BR" sz="2400"/>
              <a:t>3. Levantamento de recursos, por meio de ofertas mission</a:t>
            </a:r>
            <a:r>
              <a:rPr lang="en-US" altLang="en-US" sz="2400"/>
              <a:t>á</a:t>
            </a:r>
            <a:r>
              <a:rPr lang="en-US" altLang="pt-BR" sz="2400"/>
              <a:t>rias, eventos e parcerias estrat</a:t>
            </a:r>
            <a:r>
              <a:rPr lang="en-US" altLang="en-US" sz="2400"/>
              <a:t>é</a:t>
            </a:r>
            <a:r>
              <a:rPr lang="en-US" altLang="pt-BR" sz="2400"/>
              <a:t>gicas. </a:t>
            </a:r>
            <a:endParaRPr lang="en-US" altLang="pt-BR" sz="2400"/>
          </a:p>
          <a:p>
            <a:pPr algn="ctr"/>
            <a:endParaRPr lang="en-US" altLang="pt-BR" sz="2400"/>
          </a:p>
          <a:p>
            <a:pPr algn="ctr"/>
            <a:r>
              <a:rPr lang="en-US" altLang="pt-BR" sz="2400"/>
              <a:t>Mais do que uma 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administrativa, o </a:t>
            </a:r>
            <a:r>
              <a:rPr lang="en-US" altLang="pt-BR" sz="2400" b="1">
                <a:solidFill>
                  <a:srgbClr val="FF0000"/>
                </a:solidFill>
              </a:rPr>
              <a:t>Avan</a:t>
            </a:r>
            <a:r>
              <a:rPr lang="en-US" altLang="en-US" sz="2400" b="1">
                <a:solidFill>
                  <a:srgbClr val="FF0000"/>
                </a:solidFill>
              </a:rPr>
              <a:t>ç</a:t>
            </a:r>
            <a:r>
              <a:rPr lang="en-US" altLang="pt-BR" sz="2400" b="1">
                <a:solidFill>
                  <a:srgbClr val="FF0000"/>
                </a:solidFill>
              </a:rPr>
              <a:t>a Avivamento</a:t>
            </a:r>
            <a:r>
              <a:rPr lang="en-US" altLang="pt-BR" sz="2400"/>
              <a:t> pretende se tornar um movimento espiritual e denominacional</a:t>
            </a:r>
            <a:r>
              <a:rPr lang="pt-BR" altLang="en-US" sz="2400"/>
              <a:t> </a:t>
            </a:r>
            <a:r>
              <a:rPr lang="en-US" altLang="pt-BR" sz="2400"/>
              <a:t>para um novo tempo de evangeliza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e planta</a:t>
            </a:r>
            <a:r>
              <a:rPr lang="en-US" altLang="en-US" sz="2400"/>
              <a:t>ç</a:t>
            </a:r>
            <a:r>
              <a:rPr lang="en-US" altLang="en-US" sz="2400"/>
              <a:t>ã</a:t>
            </a:r>
            <a:r>
              <a:rPr lang="en-US" altLang="pt-BR" sz="2400"/>
              <a:t>o de igrejas.</a:t>
            </a:r>
            <a:endParaRPr lang="en-US" altLang="pt-BR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TEMPLATE_THUMBS_INDEX" val="1、4、7、8、9、10、11、12、13、14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621"/>
</p:tagLst>
</file>

<file path=ppt/tags/tag157.xml><?xml version="1.0" encoding="utf-8"?>
<p:tagLst xmlns:p="http://schemas.openxmlformats.org/presentationml/2006/main">
  <p:tag name="KSO_WM_SLIDE_ID" val="custom20202621_5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621"/>
  <p:tag name="KSO_WM_SLIDE_LAYOUT" val="b_l"/>
  <p:tag name="KSO_WM_SLIDE_LAYOUT_CNT" val="1_1"/>
</p:tagLst>
</file>

<file path=ppt/tags/tag158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HIGHLIGHT" val="0"/>
  <p:tag name="KSO_WM_UNIT_COMPATIBLE" val="0"/>
  <p:tag name="KSO_WM_UNIT_DIAGRAM_ISNUMVISUAL" val="0"/>
  <p:tag name="KSO_WM_UNIT_DIAGRAM_ISREFERUNIT" val="0"/>
  <p:tag name="KSO_WM_UNIT_ID" val="custom20202621_7*e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</p:tagLst>
</file>

<file path=ppt/tags/tag159.xml><?xml version="1.0" encoding="utf-8"?>
<p:tagLst xmlns:p="http://schemas.openxmlformats.org/presentationml/2006/main">
  <p:tag name="MH" val="20161022204031"/>
  <p:tag name="MH_LIBRARY" val="GRAPHIC"/>
  <p:tag name="KSO_WM_SLIDE_ID" val="custom202026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21"/>
  <p:tag name="KSO_WM_SLIDE_LAYOUT" val="a_e"/>
  <p:tag name="KSO_WM_SLIDE_LAYOUT_CNT" val="1_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HIGHLIGHT" val="0"/>
  <p:tag name="KSO_WM_UNIT_COMPATIBLE" val="0"/>
  <p:tag name="KSO_WM_UNIT_DIAGRAM_ISNUMVISUAL" val="0"/>
  <p:tag name="KSO_WM_UNIT_DIAGRAM_ISREFERUNIT" val="0"/>
  <p:tag name="KSO_WM_UNIT_ID" val="custom20202621_7*e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</p:tagLst>
</file>

<file path=ppt/tags/tag161.xml><?xml version="1.0" encoding="utf-8"?>
<p:tagLst xmlns:p="http://schemas.openxmlformats.org/presentationml/2006/main">
  <p:tag name="MH" val="20161022204031"/>
  <p:tag name="MH_LIBRARY" val="GRAPHIC"/>
  <p:tag name="KSO_WM_SLIDE_ID" val="custom202026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21"/>
  <p:tag name="KSO_WM_SLIDE_LAYOUT" val="a_e"/>
  <p:tag name="KSO_WM_SLIDE_LAYOUT_CNT" val="1_1"/>
</p:tagLst>
</file>

<file path=ppt/tags/tag162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HIGHLIGHT" val="0"/>
  <p:tag name="KSO_WM_UNIT_COMPATIBLE" val="0"/>
  <p:tag name="KSO_WM_UNIT_DIAGRAM_ISNUMVISUAL" val="0"/>
  <p:tag name="KSO_WM_UNIT_DIAGRAM_ISREFERUNIT" val="0"/>
  <p:tag name="KSO_WM_UNIT_ID" val="custom20202621_7*e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</p:tagLst>
</file>

<file path=ppt/tags/tag163.xml><?xml version="1.0" encoding="utf-8"?>
<p:tagLst xmlns:p="http://schemas.openxmlformats.org/presentationml/2006/main">
  <p:tag name="MH" val="20161022204031"/>
  <p:tag name="MH_LIBRARY" val="GRAPHIC"/>
  <p:tag name="KSO_WM_SLIDE_ID" val="custom202026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21"/>
  <p:tag name="KSO_WM_SLIDE_LAYOUT" val="a_e"/>
  <p:tag name="KSO_WM_SLIDE_LAYOUT_CNT" val="1_1"/>
</p:tagLst>
</file>

<file path=ppt/tags/tag164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HIGHLIGHT" val="0"/>
  <p:tag name="KSO_WM_UNIT_COMPATIBLE" val="0"/>
  <p:tag name="KSO_WM_UNIT_DIAGRAM_ISNUMVISUAL" val="0"/>
  <p:tag name="KSO_WM_UNIT_DIAGRAM_ISREFERUNIT" val="0"/>
  <p:tag name="KSO_WM_UNIT_ID" val="custom20202621_7*e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</p:tagLst>
</file>

<file path=ppt/tags/tag165.xml><?xml version="1.0" encoding="utf-8"?>
<p:tagLst xmlns:p="http://schemas.openxmlformats.org/presentationml/2006/main">
  <p:tag name="MH" val="20161022204031"/>
  <p:tag name="MH_LIBRARY" val="GRAPHIC"/>
  <p:tag name="KSO_WM_SLIDE_ID" val="custom202026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21"/>
  <p:tag name="KSO_WM_SLIDE_LAYOUT" val="a_e"/>
  <p:tag name="KSO_WM_SLIDE_LAYOUT_CNT" val="1_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21_7*a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a"/>
  <p:tag name="KSO_WM_UNIT_INDEX" val="1"/>
  <p:tag name="KSO_WM_UNIT_PRESET_TEXT" val="Click here to add text."/>
</p:tagLst>
</file>

<file path=ppt/tags/tag167.xml><?xml version="1.0" encoding="utf-8"?>
<p:tagLst xmlns:p="http://schemas.openxmlformats.org/presentationml/2006/main">
  <p:tag name="MH" val="20161022204031"/>
  <p:tag name="MH_LIBRARY" val="GRAPHIC"/>
  <p:tag name="KSO_WM_SLIDE_ID" val="custom202026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21"/>
  <p:tag name="KSO_WM_SLIDE_LAYOUT" val="a_e"/>
  <p:tag name="KSO_WM_SLIDE_LAYOUT_CNT" val="1_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21_7*a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a"/>
  <p:tag name="KSO_WM_UNIT_INDEX" val="1"/>
  <p:tag name="KSO_WM_UNIT_PRESET_TEXT" val="Click here to add text."/>
</p:tagLst>
</file>

<file path=ppt/tags/tag169.xml><?xml version="1.0" encoding="utf-8"?>
<p:tagLst xmlns:p="http://schemas.openxmlformats.org/presentationml/2006/main">
  <p:tag name="MH" val="20161022204031"/>
  <p:tag name="MH_LIBRARY" val="GRAPHIC"/>
  <p:tag name="KSO_WM_SLIDE_ID" val="custom202026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21"/>
  <p:tag name="KSO_WM_SLIDE_LAYOUT" val="a_e"/>
  <p:tag name="KSO_WM_SLIDE_LAYOUT_CNT" val="1_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21_7*a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a"/>
  <p:tag name="KSO_WM_UNIT_INDEX" val="1"/>
  <p:tag name="KSO_WM_UNIT_PRESET_TEXT" val="Click here to add text."/>
</p:tagLst>
</file>

<file path=ppt/tags/tag171.xml><?xml version="1.0" encoding="utf-8"?>
<p:tagLst xmlns:p="http://schemas.openxmlformats.org/presentationml/2006/main">
  <p:tag name="MH" val="20161022204031"/>
  <p:tag name="MH_LIBRARY" val="GRAPHIC"/>
  <p:tag name="KSO_WM_SLIDE_ID" val="custom202026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21"/>
  <p:tag name="KSO_WM_SLIDE_LAYOUT" val="a_e"/>
  <p:tag name="KSO_WM_SLIDE_LAYOUT_CNT" val="1_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21_7*a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a"/>
  <p:tag name="KSO_WM_UNIT_INDEX" val="1"/>
  <p:tag name="KSO_WM_UNIT_PRESET_TEXT" val="Click here to add text."/>
</p:tagLst>
</file>

<file path=ppt/tags/tag173.xml><?xml version="1.0" encoding="utf-8"?>
<p:tagLst xmlns:p="http://schemas.openxmlformats.org/presentationml/2006/main">
  <p:tag name="MH" val="20161022204031"/>
  <p:tag name="MH_LIBRARY" val="GRAPHIC"/>
  <p:tag name="KSO_WM_SLIDE_ID" val="custom202026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21"/>
  <p:tag name="KSO_WM_SLIDE_LAYOUT" val="a_e"/>
  <p:tag name="KSO_WM_SLIDE_LAYOUT_CNT" val="1_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21_7*a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a"/>
  <p:tag name="KSO_WM_UNIT_INDEX" val="1"/>
  <p:tag name="KSO_WM_UNIT_PRESET_TEXT" val="Click here to add text."/>
</p:tagLst>
</file>

<file path=ppt/tags/tag175.xml><?xml version="1.0" encoding="utf-8"?>
<p:tagLst xmlns:p="http://schemas.openxmlformats.org/presentationml/2006/main">
  <p:tag name="MH" val="20161022204031"/>
  <p:tag name="MH_LIBRARY" val="GRAPHIC"/>
  <p:tag name="KSO_WM_SLIDE_ID" val="custom202026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21"/>
  <p:tag name="KSO_WM_SLIDE_LAYOUT" val="a_e"/>
  <p:tag name="KSO_WM_SLIDE_LAYOUT_CNT" val="1_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21_7*a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a"/>
  <p:tag name="KSO_WM_UNIT_INDEX" val="1"/>
  <p:tag name="KSO_WM_UNIT_PRESET_TEXT" val="Click here to add text."/>
</p:tagLst>
</file>

<file path=ppt/tags/tag177.xml><?xml version="1.0" encoding="utf-8"?>
<p:tagLst xmlns:p="http://schemas.openxmlformats.org/presentationml/2006/main">
  <p:tag name="MH" val="20161022204031"/>
  <p:tag name="MH_LIBRARY" val="GRAPHIC"/>
  <p:tag name="KSO_WM_SLIDE_ID" val="custom202026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21"/>
  <p:tag name="KSO_WM_SLIDE_LAYOUT" val="a_e"/>
  <p:tag name="KSO_WM_SLIDE_LAYOUT_CNT" val="1_1"/>
</p:tagLst>
</file>

<file path=ppt/tags/tag178.xml><?xml version="1.0" encoding="utf-8"?>
<p:tagLst xmlns:p="http://schemas.openxmlformats.org/presentationml/2006/main">
  <p:tag name="KSO_WM_UNIT_ISCONTENTSTITLE" val="0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21_13*a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PRESET_TEXT" val="Click here to add to the title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21_13*f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NOCLEAR" val="0"/>
  <p:tag name="KSO_WM_UNIT_VALUE" val="58"/>
  <p:tag name="KSO_WM_UNIT_TYPE" val="f"/>
  <p:tag name="KSO_WM_UNIT_INDEX" val="1"/>
  <p:tag name="KSO_WM_UNIT_PRESET_TEXT" val="Click here to add the text, the text is the extraction of your thought, please try to explain your point of view as succinctly as possible.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ID" val="custom20202621_13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3"/>
  <p:tag name="KSO_WM_SLIDE_SIZE" val="869*422"/>
  <p:tag name="KSO_WM_SLIDE_POSITION" val="45*18"/>
  <p:tag name="KSO_WM_TAG_VERSION" val="1.0"/>
  <p:tag name="KSO_WM_BEAUTIFY_FLAG" val="#wm#"/>
  <p:tag name="KSO_WM_TEMPLATE_CATEGORY" val="custom"/>
  <p:tag name="KSO_WM_TEMPLATE_INDEX" val="20202621"/>
  <p:tag name="KSO_WM_SLIDE_LAYOUT" val="a_d_f"/>
  <p:tag name="KSO_WM_SLIDE_LAYOUT_CNT" val="1_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21_7*a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a"/>
  <p:tag name="KSO_WM_UNIT_INDEX" val="1"/>
  <p:tag name="KSO_WM_UNIT_PRESET_TEXT" val="Click here to add text.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21_7*a*1"/>
  <p:tag name="KSO_WM_TEMPLATE_CATEGORY" val="custom"/>
  <p:tag name="KSO_WM_TEMPLATE_INDEX" val="2020262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a"/>
  <p:tag name="KSO_WM_UNIT_INDEX" val="1"/>
  <p:tag name="KSO_WM_UNIT_PRESET_TEXT" val="Click here to add text."/>
</p:tagLst>
</file>

<file path=ppt/tags/tag183.xml><?xml version="1.0" encoding="utf-8"?>
<p:tagLst xmlns:p="http://schemas.openxmlformats.org/presentationml/2006/main">
  <p:tag name="MH" val="20161022204031"/>
  <p:tag name="MH_LIBRARY" val="GRAPHIC"/>
  <p:tag name="KSO_WM_SLIDE_ID" val="custom202026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21"/>
  <p:tag name="KSO_WM_SLIDE_LAYOUT" val="a_e"/>
  <p:tag name="KSO_WM_SLIDE_LAYOUT_CNT" val="1_1"/>
</p:tagLst>
</file>

<file path=ppt/tags/tag184.xml><?xml version="1.0" encoding="utf-8"?>
<p:tagLst xmlns:p="http://schemas.openxmlformats.org/presentationml/2006/main">
  <p:tag name="resource_record_key" val="{&quot;65&quot;:[20202621],&quot;70&quot;:[3322010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SUBTYPE" val="q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自定义 24">
      <a:dk1>
        <a:srgbClr val="000000"/>
      </a:dk1>
      <a:lt1>
        <a:srgbClr val="FFFFFF"/>
      </a:lt1>
      <a:dk2>
        <a:srgbClr val="E9EDE7"/>
      </a:dk2>
      <a:lt2>
        <a:srgbClr val="F8F7F6"/>
      </a:lt2>
      <a:accent1>
        <a:srgbClr val="FABA30"/>
      </a:accent1>
      <a:accent2>
        <a:srgbClr val="DAC63A"/>
      </a:accent2>
      <a:accent3>
        <a:srgbClr val="B9CF4D"/>
      </a:accent3>
      <a:accent4>
        <a:srgbClr val="9AD967"/>
      </a:accent4>
      <a:accent5>
        <a:srgbClr val="7FE383"/>
      </a:accent5>
      <a:accent6>
        <a:srgbClr val="67ECA0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E9EDE7"/>
    </a:dk2>
    <a:lt2>
      <a:srgbClr val="F8F7F6"/>
    </a:lt2>
    <a:accent1>
      <a:srgbClr val="FABA30"/>
    </a:accent1>
    <a:accent2>
      <a:srgbClr val="DAC63A"/>
    </a:accent2>
    <a:accent3>
      <a:srgbClr val="B9CF4D"/>
    </a:accent3>
    <a:accent4>
      <a:srgbClr val="9AD967"/>
    </a:accent4>
    <a:accent5>
      <a:srgbClr val="7FE383"/>
    </a:accent5>
    <a:accent6>
      <a:srgbClr val="67ECA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5308</Words>
  <Application>WPS Presentation</Application>
  <PresentationFormat>宽屏</PresentationFormat>
  <Paragraphs>81</Paragraphs>
  <Slides>13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Microsoft YaHei</vt:lpstr>
      <vt:lpstr>Calibri</vt:lpstr>
      <vt:lpstr>等线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e. Dinâmica</vt:lpstr>
      <vt:lpstr>f. Formação e envio de obreiros</vt:lpstr>
      <vt:lpstr>f. Formação e envio de obreiros</vt:lpstr>
      <vt:lpstr>g. Conceito</vt:lpstr>
      <vt:lpstr>Justificativa Financeira e Chamada de fé</vt:lpstr>
      <vt:lpstr>Considerações Espirituais e realistas</vt:lpstr>
      <vt:lpstr>Conclusão</vt:lpstr>
      <vt:lpstr>Para participar: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Samuel Martins</cp:lastModifiedBy>
  <cp:revision>42</cp:revision>
  <dcterms:created xsi:type="dcterms:W3CDTF">2019-09-18T09:53:00Z</dcterms:created>
  <dcterms:modified xsi:type="dcterms:W3CDTF">2025-12-24T23:31:35Z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1046-12.2.0.23155</vt:lpwstr>
  </property>
  <property fmtid="{D5CDD505-2E9C-101B-9397-08002B2CF9AE}" pid="3" name="ICV">
    <vt:lpwstr>B96E27EDCC664B789EBB37B73B009744_11</vt:lpwstr>
  </property>
</Properties>
</file>